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89" r:id="rId2"/>
    <p:sldId id="371" r:id="rId3"/>
    <p:sldId id="460" r:id="rId4"/>
    <p:sldId id="468" r:id="rId5"/>
    <p:sldId id="469" r:id="rId6"/>
    <p:sldId id="471" r:id="rId7"/>
    <p:sldId id="488" r:id="rId8"/>
    <p:sldId id="470" r:id="rId9"/>
    <p:sldId id="472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6" r:id="rId20"/>
    <p:sldId id="485" r:id="rId21"/>
    <p:sldId id="484" r:id="rId22"/>
    <p:sldId id="482" r:id="rId23"/>
    <p:sldId id="4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6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Writing Formula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6" y="681038"/>
            <a:ext cx="349782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585F5310-84EA-427F-92FB-C660451BBBD0}"/>
              </a:ext>
            </a:extLst>
          </p:cNvPr>
          <p:cNvSpPr txBox="1"/>
          <p:nvPr/>
        </p:nvSpPr>
        <p:spPr>
          <a:xfrm>
            <a:off x="983299" y="1553216"/>
            <a:ext cx="1980564" cy="50937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TRIM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LOWER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PROPER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UPPER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LEFT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MID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RIGHT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LEN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960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FIND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SEARCH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REPLACE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SUBSTITUTE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02A4095D-1910-415D-91F6-22E62D5D9D06}"/>
              </a:ext>
            </a:extLst>
          </p:cNvPr>
          <p:cNvGrpSpPr/>
          <p:nvPr/>
        </p:nvGrpSpPr>
        <p:grpSpPr>
          <a:xfrm>
            <a:off x="3936084" y="2519172"/>
            <a:ext cx="7437120" cy="1819655"/>
            <a:chOff x="4688252" y="2280412"/>
            <a:chExt cx="7437120" cy="1819655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A815980B-EC3C-4CC0-9E6C-7E1456415F21}"/>
                </a:ext>
              </a:extLst>
            </p:cNvPr>
            <p:cNvSpPr/>
            <p:nvPr/>
          </p:nvSpPr>
          <p:spPr>
            <a:xfrm>
              <a:off x="4688252" y="2280412"/>
              <a:ext cx="7437120" cy="18196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F694BAFA-D0FD-4B53-8B6E-3C324015D721}"/>
                </a:ext>
              </a:extLst>
            </p:cNvPr>
            <p:cNvSpPr/>
            <p:nvPr/>
          </p:nvSpPr>
          <p:spPr>
            <a:xfrm>
              <a:off x="6790944" y="2685796"/>
              <a:ext cx="551688" cy="1008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387F4B21-35D7-44DA-A445-D1BE75D72F23}"/>
                </a:ext>
              </a:extLst>
            </p:cNvPr>
            <p:cNvSpPr/>
            <p:nvPr/>
          </p:nvSpPr>
          <p:spPr>
            <a:xfrm>
              <a:off x="6757416" y="2655316"/>
              <a:ext cx="619125" cy="1073150"/>
            </a:xfrm>
            <a:custGeom>
              <a:avLst/>
              <a:gdLst/>
              <a:ahLst/>
              <a:cxnLst/>
              <a:rect l="l" t="t" r="r" b="b"/>
              <a:pathLst>
                <a:path w="619125" h="1073150">
                  <a:moveTo>
                    <a:pt x="612648" y="0"/>
                  </a:moveTo>
                  <a:lnTo>
                    <a:pt x="6095" y="0"/>
                  </a:lnTo>
                  <a:lnTo>
                    <a:pt x="0" y="6096"/>
                  </a:lnTo>
                  <a:lnTo>
                    <a:pt x="0" y="1066800"/>
                  </a:lnTo>
                  <a:lnTo>
                    <a:pt x="6095" y="1072896"/>
                  </a:lnTo>
                  <a:lnTo>
                    <a:pt x="612648" y="1072896"/>
                  </a:lnTo>
                  <a:lnTo>
                    <a:pt x="618743" y="1066800"/>
                  </a:lnTo>
                  <a:lnTo>
                    <a:pt x="618743" y="1057656"/>
                  </a:lnTo>
                  <a:lnTo>
                    <a:pt x="33527" y="1057656"/>
                  </a:lnTo>
                  <a:lnTo>
                    <a:pt x="15239" y="1039368"/>
                  </a:lnTo>
                  <a:lnTo>
                    <a:pt x="33527" y="1039368"/>
                  </a:lnTo>
                  <a:lnTo>
                    <a:pt x="33527" y="30480"/>
                  </a:lnTo>
                  <a:lnTo>
                    <a:pt x="15239" y="30480"/>
                  </a:lnTo>
                  <a:lnTo>
                    <a:pt x="33527" y="15239"/>
                  </a:lnTo>
                  <a:lnTo>
                    <a:pt x="618743" y="15239"/>
                  </a:lnTo>
                  <a:lnTo>
                    <a:pt x="618743" y="6096"/>
                  </a:lnTo>
                  <a:lnTo>
                    <a:pt x="612648" y="0"/>
                  </a:lnTo>
                  <a:close/>
                </a:path>
                <a:path w="619125" h="1073150">
                  <a:moveTo>
                    <a:pt x="33527" y="1039368"/>
                  </a:moveTo>
                  <a:lnTo>
                    <a:pt x="15239" y="1039368"/>
                  </a:lnTo>
                  <a:lnTo>
                    <a:pt x="33527" y="1057656"/>
                  </a:lnTo>
                  <a:lnTo>
                    <a:pt x="33527" y="1039368"/>
                  </a:lnTo>
                  <a:close/>
                </a:path>
                <a:path w="619125" h="1073150">
                  <a:moveTo>
                    <a:pt x="585215" y="1039368"/>
                  </a:moveTo>
                  <a:lnTo>
                    <a:pt x="33527" y="1039368"/>
                  </a:lnTo>
                  <a:lnTo>
                    <a:pt x="33527" y="1057656"/>
                  </a:lnTo>
                  <a:lnTo>
                    <a:pt x="585215" y="1057656"/>
                  </a:lnTo>
                  <a:lnTo>
                    <a:pt x="585215" y="1039368"/>
                  </a:lnTo>
                  <a:close/>
                </a:path>
                <a:path w="619125" h="1073150">
                  <a:moveTo>
                    <a:pt x="585215" y="15239"/>
                  </a:moveTo>
                  <a:lnTo>
                    <a:pt x="585215" y="1057656"/>
                  </a:lnTo>
                  <a:lnTo>
                    <a:pt x="603503" y="1039368"/>
                  </a:lnTo>
                  <a:lnTo>
                    <a:pt x="618743" y="1039368"/>
                  </a:lnTo>
                  <a:lnTo>
                    <a:pt x="618743" y="30480"/>
                  </a:lnTo>
                  <a:lnTo>
                    <a:pt x="603503" y="30480"/>
                  </a:lnTo>
                  <a:lnTo>
                    <a:pt x="585215" y="15239"/>
                  </a:lnTo>
                  <a:close/>
                </a:path>
                <a:path w="619125" h="1073150">
                  <a:moveTo>
                    <a:pt x="618743" y="1039368"/>
                  </a:moveTo>
                  <a:lnTo>
                    <a:pt x="603503" y="1039368"/>
                  </a:lnTo>
                  <a:lnTo>
                    <a:pt x="585215" y="1057656"/>
                  </a:lnTo>
                  <a:lnTo>
                    <a:pt x="618743" y="1057656"/>
                  </a:lnTo>
                  <a:lnTo>
                    <a:pt x="618743" y="1039368"/>
                  </a:lnTo>
                  <a:close/>
                </a:path>
                <a:path w="619125" h="1073150">
                  <a:moveTo>
                    <a:pt x="33527" y="15239"/>
                  </a:moveTo>
                  <a:lnTo>
                    <a:pt x="15239" y="30480"/>
                  </a:lnTo>
                  <a:lnTo>
                    <a:pt x="33527" y="30480"/>
                  </a:lnTo>
                  <a:lnTo>
                    <a:pt x="33527" y="15239"/>
                  </a:lnTo>
                  <a:close/>
                </a:path>
                <a:path w="619125" h="1073150">
                  <a:moveTo>
                    <a:pt x="585215" y="15239"/>
                  </a:moveTo>
                  <a:lnTo>
                    <a:pt x="33527" y="15239"/>
                  </a:lnTo>
                  <a:lnTo>
                    <a:pt x="33527" y="30480"/>
                  </a:lnTo>
                  <a:lnTo>
                    <a:pt x="585215" y="30480"/>
                  </a:lnTo>
                  <a:lnTo>
                    <a:pt x="585215" y="15239"/>
                  </a:lnTo>
                  <a:close/>
                </a:path>
                <a:path w="619125" h="1073150">
                  <a:moveTo>
                    <a:pt x="618743" y="15239"/>
                  </a:moveTo>
                  <a:lnTo>
                    <a:pt x="585215" y="15239"/>
                  </a:lnTo>
                  <a:lnTo>
                    <a:pt x="603503" y="30480"/>
                  </a:lnTo>
                  <a:lnTo>
                    <a:pt x="618743" y="30480"/>
                  </a:lnTo>
                  <a:lnTo>
                    <a:pt x="618743" y="15239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3679594993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81353" y="673047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6FB8A767-ACB7-46C1-9C93-134B9C20CDA4}"/>
              </a:ext>
            </a:extLst>
          </p:cNvPr>
          <p:cNvSpPr txBox="1"/>
          <p:nvPr/>
        </p:nvSpPr>
        <p:spPr>
          <a:xfrm>
            <a:off x="381353" y="1866936"/>
            <a:ext cx="4697575" cy="298120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TRIM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99"/>
              </a:lnSpc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Removes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duplicate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spaces,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  spaces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and end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string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FA40E0E0-88B2-41DA-9594-0A25493D3D9B}"/>
              </a:ext>
            </a:extLst>
          </p:cNvPr>
          <p:cNvGrpSpPr/>
          <p:nvPr/>
        </p:nvGrpSpPr>
        <p:grpSpPr>
          <a:xfrm>
            <a:off x="5507835" y="1929550"/>
            <a:ext cx="6276340" cy="3870960"/>
            <a:chOff x="3133344" y="2131060"/>
            <a:chExt cx="6276340" cy="3870960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8F644875-9456-4BF7-9E3F-BF0316F9E98E}"/>
                </a:ext>
              </a:extLst>
            </p:cNvPr>
            <p:cNvSpPr/>
            <p:nvPr/>
          </p:nvSpPr>
          <p:spPr>
            <a:xfrm>
              <a:off x="3133344" y="2131060"/>
              <a:ext cx="6275832" cy="38709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211BF62F-AE64-459B-BDB9-2F1FEF6099C6}"/>
                </a:ext>
              </a:extLst>
            </p:cNvPr>
            <p:cNvSpPr/>
            <p:nvPr/>
          </p:nvSpPr>
          <p:spPr>
            <a:xfrm>
              <a:off x="3209544" y="2292604"/>
              <a:ext cx="1073150" cy="180340"/>
            </a:xfrm>
            <a:custGeom>
              <a:avLst/>
              <a:gdLst/>
              <a:ahLst/>
              <a:cxnLst/>
              <a:rect l="l" t="t" r="r" b="b"/>
              <a:pathLst>
                <a:path w="1073150" h="180339">
                  <a:moveTo>
                    <a:pt x="1072895" y="0"/>
                  </a:moveTo>
                  <a:lnTo>
                    <a:pt x="0" y="0"/>
                  </a:lnTo>
                  <a:lnTo>
                    <a:pt x="0" y="179832"/>
                  </a:lnTo>
                  <a:lnTo>
                    <a:pt x="1072895" y="179832"/>
                  </a:lnTo>
                  <a:lnTo>
                    <a:pt x="1072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86E9ED2F-E05B-4C26-BB36-D6C36DB6948A}"/>
                </a:ext>
              </a:extLst>
            </p:cNvPr>
            <p:cNvSpPr/>
            <p:nvPr/>
          </p:nvSpPr>
          <p:spPr>
            <a:xfrm>
              <a:off x="3422904" y="2835147"/>
              <a:ext cx="5611495" cy="1447800"/>
            </a:xfrm>
            <a:custGeom>
              <a:avLst/>
              <a:gdLst/>
              <a:ahLst/>
              <a:cxnLst/>
              <a:rect l="l" t="t" r="r" b="b"/>
              <a:pathLst>
                <a:path w="5611495" h="1447800">
                  <a:moveTo>
                    <a:pt x="5611368" y="1216152"/>
                  </a:moveTo>
                  <a:lnTo>
                    <a:pt x="5577840" y="1216152"/>
                  </a:lnTo>
                  <a:lnTo>
                    <a:pt x="5577840" y="1249680"/>
                  </a:lnTo>
                  <a:lnTo>
                    <a:pt x="5577840" y="1414284"/>
                  </a:lnTo>
                  <a:lnTo>
                    <a:pt x="3459480" y="1414284"/>
                  </a:lnTo>
                  <a:lnTo>
                    <a:pt x="3459480" y="1249680"/>
                  </a:lnTo>
                  <a:lnTo>
                    <a:pt x="5577840" y="1249680"/>
                  </a:lnTo>
                  <a:lnTo>
                    <a:pt x="5577840" y="1216152"/>
                  </a:lnTo>
                  <a:lnTo>
                    <a:pt x="4535424" y="1216152"/>
                  </a:lnTo>
                  <a:lnTo>
                    <a:pt x="4535424" y="33528"/>
                  </a:lnTo>
                  <a:lnTo>
                    <a:pt x="4535424" y="18288"/>
                  </a:lnTo>
                  <a:lnTo>
                    <a:pt x="4535424" y="0"/>
                  </a:lnTo>
                  <a:lnTo>
                    <a:pt x="1286256" y="0"/>
                  </a:lnTo>
                  <a:lnTo>
                    <a:pt x="1286256" y="201168"/>
                  </a:lnTo>
                  <a:lnTo>
                    <a:pt x="0" y="201168"/>
                  </a:lnTo>
                  <a:lnTo>
                    <a:pt x="0" y="460248"/>
                  </a:lnTo>
                  <a:lnTo>
                    <a:pt x="2606040" y="460248"/>
                  </a:lnTo>
                  <a:lnTo>
                    <a:pt x="2606040" y="441960"/>
                  </a:lnTo>
                  <a:lnTo>
                    <a:pt x="2606040" y="426720"/>
                  </a:lnTo>
                  <a:lnTo>
                    <a:pt x="2606040" y="234696"/>
                  </a:lnTo>
                  <a:lnTo>
                    <a:pt x="2606040" y="216408"/>
                  </a:lnTo>
                  <a:lnTo>
                    <a:pt x="2606040" y="201168"/>
                  </a:lnTo>
                  <a:lnTo>
                    <a:pt x="2572512" y="201168"/>
                  </a:lnTo>
                  <a:lnTo>
                    <a:pt x="2572512" y="234696"/>
                  </a:lnTo>
                  <a:lnTo>
                    <a:pt x="2572512" y="426720"/>
                  </a:lnTo>
                  <a:lnTo>
                    <a:pt x="33528" y="426720"/>
                  </a:lnTo>
                  <a:lnTo>
                    <a:pt x="33528" y="234696"/>
                  </a:lnTo>
                  <a:lnTo>
                    <a:pt x="2572512" y="234696"/>
                  </a:lnTo>
                  <a:lnTo>
                    <a:pt x="2572512" y="201168"/>
                  </a:lnTo>
                  <a:lnTo>
                    <a:pt x="1319784" y="201168"/>
                  </a:lnTo>
                  <a:lnTo>
                    <a:pt x="1319784" y="33528"/>
                  </a:lnTo>
                  <a:lnTo>
                    <a:pt x="4501896" y="33528"/>
                  </a:lnTo>
                  <a:lnTo>
                    <a:pt x="4501896" y="1216152"/>
                  </a:lnTo>
                  <a:lnTo>
                    <a:pt x="3425952" y="1216152"/>
                  </a:lnTo>
                  <a:lnTo>
                    <a:pt x="3425952" y="1447800"/>
                  </a:lnTo>
                  <a:lnTo>
                    <a:pt x="5611368" y="1447800"/>
                  </a:lnTo>
                  <a:lnTo>
                    <a:pt x="5611368" y="1432572"/>
                  </a:lnTo>
                  <a:lnTo>
                    <a:pt x="5611368" y="1414284"/>
                  </a:lnTo>
                  <a:lnTo>
                    <a:pt x="5611368" y="1249680"/>
                  </a:lnTo>
                  <a:lnTo>
                    <a:pt x="5611368" y="1231392"/>
                  </a:lnTo>
                  <a:lnTo>
                    <a:pt x="5611368" y="1216152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xmlns="" id="{FE1BE028-B1F6-4823-ABC3-6F412B067DE0}"/>
                </a:ext>
              </a:extLst>
            </p:cNvPr>
            <p:cNvSpPr/>
            <p:nvPr/>
          </p:nvSpPr>
          <p:spPr>
            <a:xfrm>
              <a:off x="6690359" y="4374388"/>
              <a:ext cx="1813560" cy="219710"/>
            </a:xfrm>
            <a:custGeom>
              <a:avLst/>
              <a:gdLst/>
              <a:ahLst/>
              <a:cxnLst/>
              <a:rect l="l" t="t" r="r" b="b"/>
              <a:pathLst>
                <a:path w="1813559" h="219710">
                  <a:moveTo>
                    <a:pt x="1813560" y="0"/>
                  </a:moveTo>
                  <a:lnTo>
                    <a:pt x="0" y="0"/>
                  </a:lnTo>
                  <a:lnTo>
                    <a:pt x="0" y="219456"/>
                  </a:lnTo>
                  <a:lnTo>
                    <a:pt x="1813560" y="219456"/>
                  </a:lnTo>
                  <a:lnTo>
                    <a:pt x="1813560" y="201168"/>
                  </a:lnTo>
                  <a:lnTo>
                    <a:pt x="33528" y="201168"/>
                  </a:lnTo>
                  <a:lnTo>
                    <a:pt x="18288" y="185928"/>
                  </a:lnTo>
                  <a:lnTo>
                    <a:pt x="33528" y="185928"/>
                  </a:lnTo>
                  <a:lnTo>
                    <a:pt x="33528" y="33528"/>
                  </a:lnTo>
                  <a:lnTo>
                    <a:pt x="18288" y="33528"/>
                  </a:lnTo>
                  <a:lnTo>
                    <a:pt x="33528" y="15239"/>
                  </a:lnTo>
                  <a:lnTo>
                    <a:pt x="1813560" y="15239"/>
                  </a:lnTo>
                  <a:lnTo>
                    <a:pt x="1813560" y="0"/>
                  </a:lnTo>
                  <a:close/>
                </a:path>
                <a:path w="1813559" h="219710">
                  <a:moveTo>
                    <a:pt x="33528" y="185928"/>
                  </a:moveTo>
                  <a:lnTo>
                    <a:pt x="18288" y="185928"/>
                  </a:lnTo>
                  <a:lnTo>
                    <a:pt x="33528" y="201168"/>
                  </a:lnTo>
                  <a:lnTo>
                    <a:pt x="33528" y="185928"/>
                  </a:lnTo>
                  <a:close/>
                </a:path>
                <a:path w="1813559" h="219710">
                  <a:moveTo>
                    <a:pt x="1780032" y="185928"/>
                  </a:moveTo>
                  <a:lnTo>
                    <a:pt x="33528" y="185928"/>
                  </a:lnTo>
                  <a:lnTo>
                    <a:pt x="33528" y="201168"/>
                  </a:lnTo>
                  <a:lnTo>
                    <a:pt x="1780032" y="201168"/>
                  </a:lnTo>
                  <a:lnTo>
                    <a:pt x="1780032" y="185928"/>
                  </a:lnTo>
                  <a:close/>
                </a:path>
                <a:path w="1813559" h="219710">
                  <a:moveTo>
                    <a:pt x="1780032" y="15239"/>
                  </a:moveTo>
                  <a:lnTo>
                    <a:pt x="1780032" y="201168"/>
                  </a:lnTo>
                  <a:lnTo>
                    <a:pt x="1795272" y="185928"/>
                  </a:lnTo>
                  <a:lnTo>
                    <a:pt x="1813560" y="185928"/>
                  </a:lnTo>
                  <a:lnTo>
                    <a:pt x="1813560" y="33528"/>
                  </a:lnTo>
                  <a:lnTo>
                    <a:pt x="1795272" y="33528"/>
                  </a:lnTo>
                  <a:lnTo>
                    <a:pt x="1780032" y="15239"/>
                  </a:lnTo>
                  <a:close/>
                </a:path>
                <a:path w="1813559" h="219710">
                  <a:moveTo>
                    <a:pt x="1813560" y="185928"/>
                  </a:moveTo>
                  <a:lnTo>
                    <a:pt x="1795272" y="185928"/>
                  </a:lnTo>
                  <a:lnTo>
                    <a:pt x="1780032" y="201168"/>
                  </a:lnTo>
                  <a:lnTo>
                    <a:pt x="1813560" y="201168"/>
                  </a:lnTo>
                  <a:lnTo>
                    <a:pt x="1813560" y="185928"/>
                  </a:lnTo>
                  <a:close/>
                </a:path>
                <a:path w="1813559" h="219710">
                  <a:moveTo>
                    <a:pt x="33528" y="15239"/>
                  </a:moveTo>
                  <a:lnTo>
                    <a:pt x="18288" y="33528"/>
                  </a:lnTo>
                  <a:lnTo>
                    <a:pt x="33528" y="33528"/>
                  </a:lnTo>
                  <a:lnTo>
                    <a:pt x="33528" y="15239"/>
                  </a:lnTo>
                  <a:close/>
                </a:path>
                <a:path w="1813559" h="219710">
                  <a:moveTo>
                    <a:pt x="1780032" y="15239"/>
                  </a:moveTo>
                  <a:lnTo>
                    <a:pt x="33528" y="15239"/>
                  </a:lnTo>
                  <a:lnTo>
                    <a:pt x="33528" y="33528"/>
                  </a:lnTo>
                  <a:lnTo>
                    <a:pt x="1780032" y="33528"/>
                  </a:lnTo>
                  <a:lnTo>
                    <a:pt x="1780032" y="15239"/>
                  </a:lnTo>
                  <a:close/>
                </a:path>
                <a:path w="1813559" h="219710">
                  <a:moveTo>
                    <a:pt x="1813560" y="15239"/>
                  </a:moveTo>
                  <a:lnTo>
                    <a:pt x="1780032" y="15239"/>
                  </a:lnTo>
                  <a:lnTo>
                    <a:pt x="1795272" y="33528"/>
                  </a:lnTo>
                  <a:lnTo>
                    <a:pt x="1813560" y="33528"/>
                  </a:lnTo>
                  <a:lnTo>
                    <a:pt x="1813560" y="15239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00940077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58164" y="684587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763E9D65-50BE-478E-8191-2C20D7B6A395}"/>
              </a:ext>
            </a:extLst>
          </p:cNvPr>
          <p:cNvSpPr txBox="1"/>
          <p:nvPr/>
        </p:nvSpPr>
        <p:spPr>
          <a:xfrm>
            <a:off x="458164" y="1953911"/>
            <a:ext cx="3692228" cy="298120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LOWER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  <a:tabLst>
                <a:tab pos="887094" algn="l"/>
                <a:tab pos="1252855" algn="l"/>
                <a:tab pos="2240280" algn="l"/>
                <a:tab pos="2569845" algn="l"/>
              </a:tabLst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rt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  supplied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string to lower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case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tabLst>
                <a:tab pos="314325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6A5FF289-0448-40C0-8162-D442797C7797}"/>
              </a:ext>
            </a:extLst>
          </p:cNvPr>
          <p:cNvGrpSpPr/>
          <p:nvPr/>
        </p:nvGrpSpPr>
        <p:grpSpPr>
          <a:xfrm>
            <a:off x="4626932" y="2003187"/>
            <a:ext cx="7306056" cy="3730752"/>
            <a:chOff x="3139439" y="2146300"/>
            <a:chExt cx="7306056" cy="3730752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B9DB5C52-52B3-40AC-9A82-8E04046182C2}"/>
                </a:ext>
              </a:extLst>
            </p:cNvPr>
            <p:cNvSpPr/>
            <p:nvPr/>
          </p:nvSpPr>
          <p:spPr>
            <a:xfrm>
              <a:off x="3139439" y="2146300"/>
              <a:ext cx="7306056" cy="37307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4D433134-2841-4676-9B13-7C04669FCBE3}"/>
                </a:ext>
              </a:extLst>
            </p:cNvPr>
            <p:cNvSpPr/>
            <p:nvPr/>
          </p:nvSpPr>
          <p:spPr>
            <a:xfrm>
              <a:off x="3209543" y="2292604"/>
              <a:ext cx="993775" cy="189230"/>
            </a:xfrm>
            <a:custGeom>
              <a:avLst/>
              <a:gdLst/>
              <a:ahLst/>
              <a:cxnLst/>
              <a:rect l="l" t="t" r="r" b="b"/>
              <a:pathLst>
                <a:path w="993775" h="189230">
                  <a:moveTo>
                    <a:pt x="993647" y="0"/>
                  </a:moveTo>
                  <a:lnTo>
                    <a:pt x="0" y="0"/>
                  </a:lnTo>
                  <a:lnTo>
                    <a:pt x="0" y="188975"/>
                  </a:lnTo>
                  <a:lnTo>
                    <a:pt x="993647" y="188975"/>
                  </a:lnTo>
                  <a:lnTo>
                    <a:pt x="9936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2C92AD2E-CBAA-42EA-970D-B55BD0C5FFF7}"/>
                </a:ext>
              </a:extLst>
            </p:cNvPr>
            <p:cNvSpPr/>
            <p:nvPr/>
          </p:nvSpPr>
          <p:spPr>
            <a:xfrm>
              <a:off x="3423031" y="2819907"/>
              <a:ext cx="6480175" cy="1289685"/>
            </a:xfrm>
            <a:custGeom>
              <a:avLst/>
              <a:gdLst/>
              <a:ahLst/>
              <a:cxnLst/>
              <a:rect l="l" t="t" r="r" b="b"/>
              <a:pathLst>
                <a:path w="6480175" h="1289685">
                  <a:moveTo>
                    <a:pt x="6480048" y="1039368"/>
                  </a:moveTo>
                  <a:lnTo>
                    <a:pt x="6446520" y="1039368"/>
                  </a:lnTo>
                  <a:lnTo>
                    <a:pt x="6446520" y="1072896"/>
                  </a:lnTo>
                  <a:lnTo>
                    <a:pt x="6446520" y="1255776"/>
                  </a:lnTo>
                  <a:lnTo>
                    <a:pt x="4529328" y="1255776"/>
                  </a:lnTo>
                  <a:lnTo>
                    <a:pt x="4529328" y="1072896"/>
                  </a:lnTo>
                  <a:lnTo>
                    <a:pt x="6446520" y="1072896"/>
                  </a:lnTo>
                  <a:lnTo>
                    <a:pt x="6446520" y="1039368"/>
                  </a:lnTo>
                  <a:lnTo>
                    <a:pt x="5504688" y="1039368"/>
                  </a:lnTo>
                  <a:lnTo>
                    <a:pt x="5504688" y="33528"/>
                  </a:lnTo>
                  <a:lnTo>
                    <a:pt x="5504688" y="18288"/>
                  </a:lnTo>
                  <a:lnTo>
                    <a:pt x="5504688" y="0"/>
                  </a:lnTo>
                  <a:lnTo>
                    <a:pt x="1197864" y="0"/>
                  </a:lnTo>
                  <a:lnTo>
                    <a:pt x="1197864" y="201168"/>
                  </a:lnTo>
                  <a:lnTo>
                    <a:pt x="0" y="201168"/>
                  </a:lnTo>
                  <a:lnTo>
                    <a:pt x="0" y="423672"/>
                  </a:lnTo>
                  <a:lnTo>
                    <a:pt x="2426208" y="423672"/>
                  </a:lnTo>
                  <a:lnTo>
                    <a:pt x="2426208" y="405384"/>
                  </a:lnTo>
                  <a:lnTo>
                    <a:pt x="2426208" y="390144"/>
                  </a:lnTo>
                  <a:lnTo>
                    <a:pt x="2426208" y="234696"/>
                  </a:lnTo>
                  <a:lnTo>
                    <a:pt x="2426208" y="216408"/>
                  </a:lnTo>
                  <a:lnTo>
                    <a:pt x="2426208" y="201168"/>
                  </a:lnTo>
                  <a:lnTo>
                    <a:pt x="2392680" y="201168"/>
                  </a:lnTo>
                  <a:lnTo>
                    <a:pt x="2392680" y="234696"/>
                  </a:lnTo>
                  <a:lnTo>
                    <a:pt x="2392680" y="390144"/>
                  </a:lnTo>
                  <a:lnTo>
                    <a:pt x="33528" y="390144"/>
                  </a:lnTo>
                  <a:lnTo>
                    <a:pt x="33528" y="234696"/>
                  </a:lnTo>
                  <a:lnTo>
                    <a:pt x="2392680" y="234696"/>
                  </a:lnTo>
                  <a:lnTo>
                    <a:pt x="2392680" y="201168"/>
                  </a:lnTo>
                  <a:lnTo>
                    <a:pt x="1231392" y="201168"/>
                  </a:lnTo>
                  <a:lnTo>
                    <a:pt x="1231392" y="33528"/>
                  </a:lnTo>
                  <a:lnTo>
                    <a:pt x="5471160" y="33528"/>
                  </a:lnTo>
                  <a:lnTo>
                    <a:pt x="5471160" y="1039368"/>
                  </a:lnTo>
                  <a:lnTo>
                    <a:pt x="4495800" y="1039368"/>
                  </a:lnTo>
                  <a:lnTo>
                    <a:pt x="4495800" y="1289304"/>
                  </a:lnTo>
                  <a:lnTo>
                    <a:pt x="6480048" y="1289304"/>
                  </a:lnTo>
                  <a:lnTo>
                    <a:pt x="6480048" y="1271016"/>
                  </a:lnTo>
                  <a:lnTo>
                    <a:pt x="6480048" y="1255776"/>
                  </a:lnTo>
                  <a:lnTo>
                    <a:pt x="6480048" y="1072896"/>
                  </a:lnTo>
                  <a:lnTo>
                    <a:pt x="6480048" y="1054608"/>
                  </a:lnTo>
                  <a:lnTo>
                    <a:pt x="6480048" y="1039368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xmlns="" id="{9CC9C676-36B3-43E0-B8A2-6663C792AAD6}"/>
                </a:ext>
              </a:extLst>
            </p:cNvPr>
            <p:cNvSpPr/>
            <p:nvPr/>
          </p:nvSpPr>
          <p:spPr>
            <a:xfrm>
              <a:off x="7748016" y="4182364"/>
              <a:ext cx="2155190" cy="219710"/>
            </a:xfrm>
            <a:custGeom>
              <a:avLst/>
              <a:gdLst/>
              <a:ahLst/>
              <a:cxnLst/>
              <a:rect l="l" t="t" r="r" b="b"/>
              <a:pathLst>
                <a:path w="2155190" h="219710">
                  <a:moveTo>
                    <a:pt x="2154935" y="0"/>
                  </a:moveTo>
                  <a:lnTo>
                    <a:pt x="0" y="0"/>
                  </a:lnTo>
                  <a:lnTo>
                    <a:pt x="0" y="219456"/>
                  </a:lnTo>
                  <a:lnTo>
                    <a:pt x="2154935" y="219456"/>
                  </a:lnTo>
                  <a:lnTo>
                    <a:pt x="2154935" y="201168"/>
                  </a:lnTo>
                  <a:lnTo>
                    <a:pt x="33527" y="201168"/>
                  </a:lnTo>
                  <a:lnTo>
                    <a:pt x="18287" y="185928"/>
                  </a:lnTo>
                  <a:lnTo>
                    <a:pt x="33527" y="185928"/>
                  </a:lnTo>
                  <a:lnTo>
                    <a:pt x="33527" y="33527"/>
                  </a:lnTo>
                  <a:lnTo>
                    <a:pt x="18287" y="33527"/>
                  </a:lnTo>
                  <a:lnTo>
                    <a:pt x="33527" y="15239"/>
                  </a:lnTo>
                  <a:lnTo>
                    <a:pt x="2154935" y="15239"/>
                  </a:lnTo>
                  <a:lnTo>
                    <a:pt x="2154935" y="0"/>
                  </a:lnTo>
                  <a:close/>
                </a:path>
                <a:path w="2155190" h="219710">
                  <a:moveTo>
                    <a:pt x="33527" y="185928"/>
                  </a:moveTo>
                  <a:lnTo>
                    <a:pt x="18287" y="185928"/>
                  </a:lnTo>
                  <a:lnTo>
                    <a:pt x="33527" y="201168"/>
                  </a:lnTo>
                  <a:lnTo>
                    <a:pt x="33527" y="185928"/>
                  </a:lnTo>
                  <a:close/>
                </a:path>
                <a:path w="2155190" h="219710">
                  <a:moveTo>
                    <a:pt x="2121407" y="185928"/>
                  </a:moveTo>
                  <a:lnTo>
                    <a:pt x="33527" y="185928"/>
                  </a:lnTo>
                  <a:lnTo>
                    <a:pt x="33527" y="201168"/>
                  </a:lnTo>
                  <a:lnTo>
                    <a:pt x="2121407" y="201168"/>
                  </a:lnTo>
                  <a:lnTo>
                    <a:pt x="2121407" y="185928"/>
                  </a:lnTo>
                  <a:close/>
                </a:path>
                <a:path w="2155190" h="219710">
                  <a:moveTo>
                    <a:pt x="2121407" y="15239"/>
                  </a:moveTo>
                  <a:lnTo>
                    <a:pt x="2121407" y="201168"/>
                  </a:lnTo>
                  <a:lnTo>
                    <a:pt x="2136648" y="185928"/>
                  </a:lnTo>
                  <a:lnTo>
                    <a:pt x="2154935" y="185928"/>
                  </a:lnTo>
                  <a:lnTo>
                    <a:pt x="2154935" y="33527"/>
                  </a:lnTo>
                  <a:lnTo>
                    <a:pt x="2136648" y="33527"/>
                  </a:lnTo>
                  <a:lnTo>
                    <a:pt x="2121407" y="15239"/>
                  </a:lnTo>
                  <a:close/>
                </a:path>
                <a:path w="2155190" h="219710">
                  <a:moveTo>
                    <a:pt x="2154935" y="185928"/>
                  </a:moveTo>
                  <a:lnTo>
                    <a:pt x="2136648" y="185928"/>
                  </a:lnTo>
                  <a:lnTo>
                    <a:pt x="2121407" y="201168"/>
                  </a:lnTo>
                  <a:lnTo>
                    <a:pt x="2154935" y="201168"/>
                  </a:lnTo>
                  <a:lnTo>
                    <a:pt x="2154935" y="185928"/>
                  </a:lnTo>
                  <a:close/>
                </a:path>
                <a:path w="2155190" h="219710">
                  <a:moveTo>
                    <a:pt x="33527" y="15239"/>
                  </a:moveTo>
                  <a:lnTo>
                    <a:pt x="18287" y="33527"/>
                  </a:lnTo>
                  <a:lnTo>
                    <a:pt x="33527" y="33527"/>
                  </a:lnTo>
                  <a:lnTo>
                    <a:pt x="33527" y="15239"/>
                  </a:lnTo>
                  <a:close/>
                </a:path>
                <a:path w="2155190" h="219710">
                  <a:moveTo>
                    <a:pt x="2121407" y="15239"/>
                  </a:moveTo>
                  <a:lnTo>
                    <a:pt x="33527" y="15239"/>
                  </a:lnTo>
                  <a:lnTo>
                    <a:pt x="33527" y="33527"/>
                  </a:lnTo>
                  <a:lnTo>
                    <a:pt x="2121407" y="33527"/>
                  </a:lnTo>
                  <a:lnTo>
                    <a:pt x="2121407" y="15239"/>
                  </a:lnTo>
                  <a:close/>
                </a:path>
                <a:path w="2155190" h="219710">
                  <a:moveTo>
                    <a:pt x="2154935" y="15239"/>
                  </a:moveTo>
                  <a:lnTo>
                    <a:pt x="2121407" y="15239"/>
                  </a:lnTo>
                  <a:lnTo>
                    <a:pt x="2136648" y="33527"/>
                  </a:lnTo>
                  <a:lnTo>
                    <a:pt x="2154935" y="33527"/>
                  </a:lnTo>
                  <a:lnTo>
                    <a:pt x="2154935" y="15239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2948803491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201" y="1785480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6FB54852-8AC9-43E4-B613-956706A0CD13}"/>
              </a:ext>
            </a:extLst>
          </p:cNvPr>
          <p:cNvSpPr txBox="1"/>
          <p:nvPr/>
        </p:nvSpPr>
        <p:spPr>
          <a:xfrm>
            <a:off x="458121" y="1966596"/>
            <a:ext cx="3607626" cy="37273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PROPER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99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Converts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characters </a:t>
            </a: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string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proper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case 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(First letter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each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word </a:t>
            </a: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string </a:t>
            </a:r>
            <a:r>
              <a:rPr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convert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upper</a:t>
            </a:r>
            <a:r>
              <a:rPr sz="24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case)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60126150-9C22-4A30-B1D9-FDDD9835D4E6}"/>
              </a:ext>
            </a:extLst>
          </p:cNvPr>
          <p:cNvGrpSpPr/>
          <p:nvPr/>
        </p:nvGrpSpPr>
        <p:grpSpPr>
          <a:xfrm>
            <a:off x="4561650" y="2054129"/>
            <a:ext cx="7355205" cy="3743325"/>
            <a:chOff x="3127248" y="2131060"/>
            <a:chExt cx="7355205" cy="3743325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7F949841-7A0A-4946-A086-EF4FB69FE779}"/>
                </a:ext>
              </a:extLst>
            </p:cNvPr>
            <p:cNvSpPr/>
            <p:nvPr/>
          </p:nvSpPr>
          <p:spPr>
            <a:xfrm>
              <a:off x="3127248" y="2131060"/>
              <a:ext cx="7354824" cy="374294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C74417BA-7FFE-45C7-8765-3D933D6EC90C}"/>
                </a:ext>
              </a:extLst>
            </p:cNvPr>
            <p:cNvSpPr/>
            <p:nvPr/>
          </p:nvSpPr>
          <p:spPr>
            <a:xfrm>
              <a:off x="3389376" y="2737611"/>
              <a:ext cx="6583680" cy="1304925"/>
            </a:xfrm>
            <a:custGeom>
              <a:avLst/>
              <a:gdLst/>
              <a:ahLst/>
              <a:cxnLst/>
              <a:rect l="l" t="t" r="r" b="b"/>
              <a:pathLst>
                <a:path w="6583680" h="1304925">
                  <a:moveTo>
                    <a:pt x="6583680" y="1082040"/>
                  </a:moveTo>
                  <a:lnTo>
                    <a:pt x="6550152" y="1082040"/>
                  </a:lnTo>
                  <a:lnTo>
                    <a:pt x="6550152" y="1115568"/>
                  </a:lnTo>
                  <a:lnTo>
                    <a:pt x="6550152" y="1271016"/>
                  </a:lnTo>
                  <a:lnTo>
                    <a:pt x="4504944" y="1271016"/>
                  </a:lnTo>
                  <a:lnTo>
                    <a:pt x="4504944" y="1115568"/>
                  </a:lnTo>
                  <a:lnTo>
                    <a:pt x="6550152" y="1115568"/>
                  </a:lnTo>
                  <a:lnTo>
                    <a:pt x="6550152" y="1082040"/>
                  </a:lnTo>
                  <a:lnTo>
                    <a:pt x="5544312" y="1082040"/>
                  </a:lnTo>
                  <a:lnTo>
                    <a:pt x="5544312" y="33528"/>
                  </a:lnTo>
                  <a:lnTo>
                    <a:pt x="5544312" y="18288"/>
                  </a:lnTo>
                  <a:lnTo>
                    <a:pt x="5544312" y="0"/>
                  </a:lnTo>
                  <a:lnTo>
                    <a:pt x="1228344" y="0"/>
                  </a:lnTo>
                  <a:lnTo>
                    <a:pt x="1228344" y="201168"/>
                  </a:lnTo>
                  <a:lnTo>
                    <a:pt x="0" y="201168"/>
                  </a:lnTo>
                  <a:lnTo>
                    <a:pt x="0" y="435864"/>
                  </a:lnTo>
                  <a:lnTo>
                    <a:pt x="2493264" y="435864"/>
                  </a:lnTo>
                  <a:lnTo>
                    <a:pt x="2493264" y="420624"/>
                  </a:lnTo>
                  <a:lnTo>
                    <a:pt x="2493264" y="402336"/>
                  </a:lnTo>
                  <a:lnTo>
                    <a:pt x="2493264" y="234696"/>
                  </a:lnTo>
                  <a:lnTo>
                    <a:pt x="2493264" y="216408"/>
                  </a:lnTo>
                  <a:lnTo>
                    <a:pt x="2493264" y="201168"/>
                  </a:lnTo>
                  <a:lnTo>
                    <a:pt x="2459736" y="201168"/>
                  </a:lnTo>
                  <a:lnTo>
                    <a:pt x="2459736" y="234696"/>
                  </a:lnTo>
                  <a:lnTo>
                    <a:pt x="2459736" y="402336"/>
                  </a:lnTo>
                  <a:lnTo>
                    <a:pt x="33528" y="402336"/>
                  </a:lnTo>
                  <a:lnTo>
                    <a:pt x="33528" y="234696"/>
                  </a:lnTo>
                  <a:lnTo>
                    <a:pt x="2459736" y="234696"/>
                  </a:lnTo>
                  <a:lnTo>
                    <a:pt x="2459736" y="201168"/>
                  </a:lnTo>
                  <a:lnTo>
                    <a:pt x="1261872" y="201168"/>
                  </a:lnTo>
                  <a:lnTo>
                    <a:pt x="1261872" y="33528"/>
                  </a:lnTo>
                  <a:lnTo>
                    <a:pt x="5510784" y="33528"/>
                  </a:lnTo>
                  <a:lnTo>
                    <a:pt x="5510784" y="1082040"/>
                  </a:lnTo>
                  <a:lnTo>
                    <a:pt x="4471416" y="1082040"/>
                  </a:lnTo>
                  <a:lnTo>
                    <a:pt x="4471416" y="1304544"/>
                  </a:lnTo>
                  <a:lnTo>
                    <a:pt x="6583680" y="1304544"/>
                  </a:lnTo>
                  <a:lnTo>
                    <a:pt x="6583680" y="1286256"/>
                  </a:lnTo>
                  <a:lnTo>
                    <a:pt x="6583680" y="1271016"/>
                  </a:lnTo>
                  <a:lnTo>
                    <a:pt x="6583680" y="1115568"/>
                  </a:lnTo>
                  <a:lnTo>
                    <a:pt x="6583680" y="1100328"/>
                  </a:lnTo>
                  <a:lnTo>
                    <a:pt x="6583680" y="108204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2F7B2B4D-84C4-4925-B331-1FAE9972C9B1}"/>
                </a:ext>
              </a:extLst>
            </p:cNvPr>
            <p:cNvSpPr/>
            <p:nvPr/>
          </p:nvSpPr>
          <p:spPr>
            <a:xfrm>
              <a:off x="7726680" y="4130548"/>
              <a:ext cx="2188845" cy="219710"/>
            </a:xfrm>
            <a:custGeom>
              <a:avLst/>
              <a:gdLst/>
              <a:ahLst/>
              <a:cxnLst/>
              <a:rect l="l" t="t" r="r" b="b"/>
              <a:pathLst>
                <a:path w="2188845" h="219710">
                  <a:moveTo>
                    <a:pt x="2188464" y="0"/>
                  </a:moveTo>
                  <a:lnTo>
                    <a:pt x="0" y="0"/>
                  </a:lnTo>
                  <a:lnTo>
                    <a:pt x="0" y="219456"/>
                  </a:lnTo>
                  <a:lnTo>
                    <a:pt x="2188464" y="219456"/>
                  </a:lnTo>
                  <a:lnTo>
                    <a:pt x="2188464" y="204215"/>
                  </a:lnTo>
                  <a:lnTo>
                    <a:pt x="33527" y="204215"/>
                  </a:lnTo>
                  <a:lnTo>
                    <a:pt x="15240" y="185927"/>
                  </a:lnTo>
                  <a:lnTo>
                    <a:pt x="33527" y="185927"/>
                  </a:lnTo>
                  <a:lnTo>
                    <a:pt x="33527" y="33527"/>
                  </a:lnTo>
                  <a:lnTo>
                    <a:pt x="15240" y="33527"/>
                  </a:lnTo>
                  <a:lnTo>
                    <a:pt x="33527" y="18287"/>
                  </a:lnTo>
                  <a:lnTo>
                    <a:pt x="2188464" y="18287"/>
                  </a:lnTo>
                  <a:lnTo>
                    <a:pt x="2188464" y="0"/>
                  </a:lnTo>
                  <a:close/>
                </a:path>
                <a:path w="2188845" h="219710">
                  <a:moveTo>
                    <a:pt x="33527" y="185927"/>
                  </a:moveTo>
                  <a:lnTo>
                    <a:pt x="15240" y="185927"/>
                  </a:lnTo>
                  <a:lnTo>
                    <a:pt x="33527" y="204215"/>
                  </a:lnTo>
                  <a:lnTo>
                    <a:pt x="33527" y="185927"/>
                  </a:lnTo>
                  <a:close/>
                </a:path>
                <a:path w="2188845" h="219710">
                  <a:moveTo>
                    <a:pt x="2154936" y="185927"/>
                  </a:moveTo>
                  <a:lnTo>
                    <a:pt x="33527" y="185927"/>
                  </a:lnTo>
                  <a:lnTo>
                    <a:pt x="33527" y="204215"/>
                  </a:lnTo>
                  <a:lnTo>
                    <a:pt x="2154936" y="204215"/>
                  </a:lnTo>
                  <a:lnTo>
                    <a:pt x="2154936" y="185927"/>
                  </a:lnTo>
                  <a:close/>
                </a:path>
                <a:path w="2188845" h="219710">
                  <a:moveTo>
                    <a:pt x="2154936" y="18287"/>
                  </a:moveTo>
                  <a:lnTo>
                    <a:pt x="2154936" y="204215"/>
                  </a:lnTo>
                  <a:lnTo>
                    <a:pt x="2170176" y="185927"/>
                  </a:lnTo>
                  <a:lnTo>
                    <a:pt x="2188464" y="185927"/>
                  </a:lnTo>
                  <a:lnTo>
                    <a:pt x="2188464" y="33527"/>
                  </a:lnTo>
                  <a:lnTo>
                    <a:pt x="2170176" y="33527"/>
                  </a:lnTo>
                  <a:lnTo>
                    <a:pt x="2154936" y="18287"/>
                  </a:lnTo>
                  <a:close/>
                </a:path>
                <a:path w="2188845" h="219710">
                  <a:moveTo>
                    <a:pt x="2188464" y="185927"/>
                  </a:moveTo>
                  <a:lnTo>
                    <a:pt x="2170176" y="185927"/>
                  </a:lnTo>
                  <a:lnTo>
                    <a:pt x="2154936" y="204215"/>
                  </a:lnTo>
                  <a:lnTo>
                    <a:pt x="2188464" y="204215"/>
                  </a:lnTo>
                  <a:lnTo>
                    <a:pt x="2188464" y="185927"/>
                  </a:lnTo>
                  <a:close/>
                </a:path>
                <a:path w="2188845" h="219710">
                  <a:moveTo>
                    <a:pt x="33527" y="18287"/>
                  </a:moveTo>
                  <a:lnTo>
                    <a:pt x="15240" y="33527"/>
                  </a:lnTo>
                  <a:lnTo>
                    <a:pt x="33527" y="33527"/>
                  </a:lnTo>
                  <a:lnTo>
                    <a:pt x="33527" y="18287"/>
                  </a:lnTo>
                  <a:close/>
                </a:path>
                <a:path w="2188845" h="219710">
                  <a:moveTo>
                    <a:pt x="2154936" y="18287"/>
                  </a:moveTo>
                  <a:lnTo>
                    <a:pt x="33527" y="18287"/>
                  </a:lnTo>
                  <a:lnTo>
                    <a:pt x="33527" y="33527"/>
                  </a:lnTo>
                  <a:lnTo>
                    <a:pt x="2154936" y="33527"/>
                  </a:lnTo>
                  <a:lnTo>
                    <a:pt x="2154936" y="18287"/>
                  </a:lnTo>
                  <a:close/>
                </a:path>
                <a:path w="2188845" h="219710">
                  <a:moveTo>
                    <a:pt x="2188464" y="18287"/>
                  </a:moveTo>
                  <a:lnTo>
                    <a:pt x="2154936" y="18287"/>
                  </a:lnTo>
                  <a:lnTo>
                    <a:pt x="2170176" y="33527"/>
                  </a:lnTo>
                  <a:lnTo>
                    <a:pt x="2188464" y="33527"/>
                  </a:lnTo>
                  <a:lnTo>
                    <a:pt x="2188464" y="18287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xmlns="" id="{5BB77798-6D7A-43B9-B55A-CE2512E35101}"/>
                </a:ext>
              </a:extLst>
            </p:cNvPr>
            <p:cNvSpPr/>
            <p:nvPr/>
          </p:nvSpPr>
          <p:spPr>
            <a:xfrm>
              <a:off x="3188208" y="2216404"/>
              <a:ext cx="993775" cy="189230"/>
            </a:xfrm>
            <a:custGeom>
              <a:avLst/>
              <a:gdLst/>
              <a:ahLst/>
              <a:cxnLst/>
              <a:rect l="l" t="t" r="r" b="b"/>
              <a:pathLst>
                <a:path w="993775" h="189230">
                  <a:moveTo>
                    <a:pt x="993647" y="0"/>
                  </a:moveTo>
                  <a:lnTo>
                    <a:pt x="0" y="0"/>
                  </a:lnTo>
                  <a:lnTo>
                    <a:pt x="0" y="188975"/>
                  </a:lnTo>
                  <a:lnTo>
                    <a:pt x="993647" y="188975"/>
                  </a:lnTo>
                  <a:lnTo>
                    <a:pt x="9936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911521086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C6A6FD36-E1A4-47A6-A84C-5D7A2F8476D0}"/>
              </a:ext>
            </a:extLst>
          </p:cNvPr>
          <p:cNvSpPr txBox="1"/>
          <p:nvPr/>
        </p:nvSpPr>
        <p:spPr>
          <a:xfrm>
            <a:off x="460375" y="2140061"/>
            <a:ext cx="4006228" cy="298120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UPPER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  <a:tabLst>
                <a:tab pos="887094" algn="l"/>
                <a:tab pos="1252855" algn="l"/>
                <a:tab pos="2240280" algn="l"/>
                <a:tab pos="2569845" algn="l"/>
              </a:tabLst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rt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  supplied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string to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upper</a:t>
            </a:r>
            <a:r>
              <a:rPr sz="24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case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tabLst>
                <a:tab pos="314325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6E91F616-B66E-4181-8C82-368D864016E5}"/>
              </a:ext>
            </a:extLst>
          </p:cNvPr>
          <p:cNvGrpSpPr/>
          <p:nvPr/>
        </p:nvGrpSpPr>
        <p:grpSpPr>
          <a:xfrm>
            <a:off x="4865000" y="2011299"/>
            <a:ext cx="6998334" cy="3831590"/>
            <a:chOff x="3139439" y="2131060"/>
            <a:chExt cx="6998334" cy="3831590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6251707F-F399-4181-8D50-FCBBEC8483EE}"/>
                </a:ext>
              </a:extLst>
            </p:cNvPr>
            <p:cNvSpPr/>
            <p:nvPr/>
          </p:nvSpPr>
          <p:spPr>
            <a:xfrm>
              <a:off x="3139439" y="2131060"/>
              <a:ext cx="6998208" cy="38313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CF9405C6-EFD3-4656-BDF0-1A643FC70DC2}"/>
                </a:ext>
              </a:extLst>
            </p:cNvPr>
            <p:cNvSpPr/>
            <p:nvPr/>
          </p:nvSpPr>
          <p:spPr>
            <a:xfrm>
              <a:off x="3221735" y="2274316"/>
              <a:ext cx="1030605" cy="189230"/>
            </a:xfrm>
            <a:custGeom>
              <a:avLst/>
              <a:gdLst/>
              <a:ahLst/>
              <a:cxnLst/>
              <a:rect l="l" t="t" r="r" b="b"/>
              <a:pathLst>
                <a:path w="1030604" h="189230">
                  <a:moveTo>
                    <a:pt x="1030224" y="0"/>
                  </a:moveTo>
                  <a:lnTo>
                    <a:pt x="0" y="0"/>
                  </a:lnTo>
                  <a:lnTo>
                    <a:pt x="0" y="188975"/>
                  </a:lnTo>
                  <a:lnTo>
                    <a:pt x="1030224" y="188975"/>
                  </a:lnTo>
                  <a:lnTo>
                    <a:pt x="10302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606218CE-5E68-4106-88BD-BE4A6181FE4F}"/>
                </a:ext>
              </a:extLst>
            </p:cNvPr>
            <p:cNvSpPr/>
            <p:nvPr/>
          </p:nvSpPr>
          <p:spPr>
            <a:xfrm>
              <a:off x="3432048" y="2844291"/>
              <a:ext cx="6041390" cy="1320165"/>
            </a:xfrm>
            <a:custGeom>
              <a:avLst/>
              <a:gdLst/>
              <a:ahLst/>
              <a:cxnLst/>
              <a:rect l="l" t="t" r="r" b="b"/>
              <a:pathLst>
                <a:path w="6041390" h="1320164">
                  <a:moveTo>
                    <a:pt x="6041136" y="1121664"/>
                  </a:moveTo>
                  <a:lnTo>
                    <a:pt x="6007608" y="1121664"/>
                  </a:lnTo>
                  <a:lnTo>
                    <a:pt x="6007608" y="1155192"/>
                  </a:lnTo>
                  <a:lnTo>
                    <a:pt x="6007608" y="1286256"/>
                  </a:lnTo>
                  <a:lnTo>
                    <a:pt x="4002024" y="1286256"/>
                  </a:lnTo>
                  <a:lnTo>
                    <a:pt x="4002024" y="1155192"/>
                  </a:lnTo>
                  <a:lnTo>
                    <a:pt x="6007608" y="1155192"/>
                  </a:lnTo>
                  <a:lnTo>
                    <a:pt x="6007608" y="1121664"/>
                  </a:lnTo>
                  <a:lnTo>
                    <a:pt x="5023104" y="1121664"/>
                  </a:lnTo>
                  <a:lnTo>
                    <a:pt x="5023104" y="33528"/>
                  </a:lnTo>
                  <a:lnTo>
                    <a:pt x="5023104" y="18288"/>
                  </a:lnTo>
                  <a:lnTo>
                    <a:pt x="5023104" y="0"/>
                  </a:lnTo>
                  <a:lnTo>
                    <a:pt x="1231392" y="0"/>
                  </a:lnTo>
                  <a:lnTo>
                    <a:pt x="1231392" y="201168"/>
                  </a:lnTo>
                  <a:lnTo>
                    <a:pt x="0" y="201168"/>
                  </a:lnTo>
                  <a:lnTo>
                    <a:pt x="0" y="435864"/>
                  </a:lnTo>
                  <a:lnTo>
                    <a:pt x="2496312" y="435864"/>
                  </a:lnTo>
                  <a:lnTo>
                    <a:pt x="2496312" y="417576"/>
                  </a:lnTo>
                  <a:lnTo>
                    <a:pt x="2496312" y="402336"/>
                  </a:lnTo>
                  <a:lnTo>
                    <a:pt x="2496312" y="234696"/>
                  </a:lnTo>
                  <a:lnTo>
                    <a:pt x="2496312" y="216408"/>
                  </a:lnTo>
                  <a:lnTo>
                    <a:pt x="2496312" y="201168"/>
                  </a:lnTo>
                  <a:lnTo>
                    <a:pt x="2462784" y="201168"/>
                  </a:lnTo>
                  <a:lnTo>
                    <a:pt x="2462784" y="234696"/>
                  </a:lnTo>
                  <a:lnTo>
                    <a:pt x="2462784" y="402336"/>
                  </a:lnTo>
                  <a:lnTo>
                    <a:pt x="33528" y="402336"/>
                  </a:lnTo>
                  <a:lnTo>
                    <a:pt x="33528" y="234696"/>
                  </a:lnTo>
                  <a:lnTo>
                    <a:pt x="2462784" y="234696"/>
                  </a:lnTo>
                  <a:lnTo>
                    <a:pt x="2462784" y="201168"/>
                  </a:lnTo>
                  <a:lnTo>
                    <a:pt x="1264920" y="201168"/>
                  </a:lnTo>
                  <a:lnTo>
                    <a:pt x="1264920" y="33528"/>
                  </a:lnTo>
                  <a:lnTo>
                    <a:pt x="4989576" y="33528"/>
                  </a:lnTo>
                  <a:lnTo>
                    <a:pt x="4989576" y="1121664"/>
                  </a:lnTo>
                  <a:lnTo>
                    <a:pt x="3968496" y="1121664"/>
                  </a:lnTo>
                  <a:lnTo>
                    <a:pt x="3968496" y="1319784"/>
                  </a:lnTo>
                  <a:lnTo>
                    <a:pt x="6041136" y="1319784"/>
                  </a:lnTo>
                  <a:lnTo>
                    <a:pt x="6041136" y="1304544"/>
                  </a:lnTo>
                  <a:lnTo>
                    <a:pt x="6041136" y="1286256"/>
                  </a:lnTo>
                  <a:lnTo>
                    <a:pt x="6041136" y="1155192"/>
                  </a:lnTo>
                  <a:lnTo>
                    <a:pt x="6041136" y="1136904"/>
                  </a:lnTo>
                  <a:lnTo>
                    <a:pt x="6041136" y="1121664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xmlns="" id="{D431C585-9CE3-477F-BB09-E3C5796C9B3E}"/>
                </a:ext>
              </a:extLst>
            </p:cNvPr>
            <p:cNvSpPr/>
            <p:nvPr/>
          </p:nvSpPr>
          <p:spPr>
            <a:xfrm>
              <a:off x="7400543" y="4273804"/>
              <a:ext cx="2386965" cy="241300"/>
            </a:xfrm>
            <a:custGeom>
              <a:avLst/>
              <a:gdLst/>
              <a:ahLst/>
              <a:cxnLst/>
              <a:rect l="l" t="t" r="r" b="b"/>
              <a:pathLst>
                <a:path w="2386965" h="241300">
                  <a:moveTo>
                    <a:pt x="2386583" y="0"/>
                  </a:moveTo>
                  <a:lnTo>
                    <a:pt x="0" y="0"/>
                  </a:lnTo>
                  <a:lnTo>
                    <a:pt x="0" y="240792"/>
                  </a:lnTo>
                  <a:lnTo>
                    <a:pt x="2386583" y="240792"/>
                  </a:lnTo>
                  <a:lnTo>
                    <a:pt x="2386583" y="225552"/>
                  </a:lnTo>
                  <a:lnTo>
                    <a:pt x="33527" y="225552"/>
                  </a:lnTo>
                  <a:lnTo>
                    <a:pt x="18287" y="207264"/>
                  </a:lnTo>
                  <a:lnTo>
                    <a:pt x="33527" y="207264"/>
                  </a:lnTo>
                  <a:lnTo>
                    <a:pt x="33527" y="33528"/>
                  </a:lnTo>
                  <a:lnTo>
                    <a:pt x="18287" y="33528"/>
                  </a:lnTo>
                  <a:lnTo>
                    <a:pt x="33527" y="18287"/>
                  </a:lnTo>
                  <a:lnTo>
                    <a:pt x="2386583" y="18287"/>
                  </a:lnTo>
                  <a:lnTo>
                    <a:pt x="2386583" y="0"/>
                  </a:lnTo>
                  <a:close/>
                </a:path>
                <a:path w="2386965" h="241300">
                  <a:moveTo>
                    <a:pt x="33527" y="207264"/>
                  </a:moveTo>
                  <a:lnTo>
                    <a:pt x="18287" y="207264"/>
                  </a:lnTo>
                  <a:lnTo>
                    <a:pt x="33527" y="225552"/>
                  </a:lnTo>
                  <a:lnTo>
                    <a:pt x="33527" y="207264"/>
                  </a:lnTo>
                  <a:close/>
                </a:path>
                <a:path w="2386965" h="241300">
                  <a:moveTo>
                    <a:pt x="2353055" y="207264"/>
                  </a:moveTo>
                  <a:lnTo>
                    <a:pt x="33527" y="207264"/>
                  </a:lnTo>
                  <a:lnTo>
                    <a:pt x="33527" y="225552"/>
                  </a:lnTo>
                  <a:lnTo>
                    <a:pt x="2353055" y="225552"/>
                  </a:lnTo>
                  <a:lnTo>
                    <a:pt x="2353055" y="207264"/>
                  </a:lnTo>
                  <a:close/>
                </a:path>
                <a:path w="2386965" h="241300">
                  <a:moveTo>
                    <a:pt x="2353055" y="18287"/>
                  </a:moveTo>
                  <a:lnTo>
                    <a:pt x="2353055" y="225552"/>
                  </a:lnTo>
                  <a:lnTo>
                    <a:pt x="2371344" y="207264"/>
                  </a:lnTo>
                  <a:lnTo>
                    <a:pt x="2386583" y="207264"/>
                  </a:lnTo>
                  <a:lnTo>
                    <a:pt x="2386583" y="33528"/>
                  </a:lnTo>
                  <a:lnTo>
                    <a:pt x="2371344" y="33528"/>
                  </a:lnTo>
                  <a:lnTo>
                    <a:pt x="2353055" y="18287"/>
                  </a:lnTo>
                  <a:close/>
                </a:path>
                <a:path w="2386965" h="241300">
                  <a:moveTo>
                    <a:pt x="2386583" y="207264"/>
                  </a:moveTo>
                  <a:lnTo>
                    <a:pt x="2371344" y="207264"/>
                  </a:lnTo>
                  <a:lnTo>
                    <a:pt x="2353055" y="225552"/>
                  </a:lnTo>
                  <a:lnTo>
                    <a:pt x="2386583" y="225552"/>
                  </a:lnTo>
                  <a:lnTo>
                    <a:pt x="2386583" y="207264"/>
                  </a:lnTo>
                  <a:close/>
                </a:path>
                <a:path w="2386965" h="241300">
                  <a:moveTo>
                    <a:pt x="33527" y="18287"/>
                  </a:moveTo>
                  <a:lnTo>
                    <a:pt x="18287" y="33528"/>
                  </a:lnTo>
                  <a:lnTo>
                    <a:pt x="33527" y="33528"/>
                  </a:lnTo>
                  <a:lnTo>
                    <a:pt x="33527" y="18287"/>
                  </a:lnTo>
                  <a:close/>
                </a:path>
                <a:path w="2386965" h="241300">
                  <a:moveTo>
                    <a:pt x="2353055" y="18287"/>
                  </a:moveTo>
                  <a:lnTo>
                    <a:pt x="33527" y="18287"/>
                  </a:lnTo>
                  <a:lnTo>
                    <a:pt x="33527" y="33528"/>
                  </a:lnTo>
                  <a:lnTo>
                    <a:pt x="2353055" y="33528"/>
                  </a:lnTo>
                  <a:lnTo>
                    <a:pt x="2353055" y="18287"/>
                  </a:lnTo>
                  <a:close/>
                </a:path>
                <a:path w="2386965" h="241300">
                  <a:moveTo>
                    <a:pt x="2386583" y="18287"/>
                  </a:moveTo>
                  <a:lnTo>
                    <a:pt x="2353055" y="18287"/>
                  </a:lnTo>
                  <a:lnTo>
                    <a:pt x="2371344" y="33528"/>
                  </a:lnTo>
                  <a:lnTo>
                    <a:pt x="2386583" y="33528"/>
                  </a:lnTo>
                  <a:lnTo>
                    <a:pt x="2386583" y="18287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2514983708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3163AA43-EDDF-41A7-9CEF-B1E2AC91BC5D}"/>
              </a:ext>
            </a:extLst>
          </p:cNvPr>
          <p:cNvSpPr txBox="1"/>
          <p:nvPr/>
        </p:nvSpPr>
        <p:spPr>
          <a:xfrm>
            <a:off x="514155" y="2049568"/>
            <a:ext cx="4470800" cy="335053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Converts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supplied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text, 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user-specified</a:t>
            </a:r>
            <a:r>
              <a:rPr sz="24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format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Desired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format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A4EBADD6-A742-4640-9DAD-32B042E164C8}"/>
              </a:ext>
            </a:extLst>
          </p:cNvPr>
          <p:cNvGrpSpPr/>
          <p:nvPr/>
        </p:nvGrpSpPr>
        <p:grpSpPr>
          <a:xfrm>
            <a:off x="5546971" y="1994168"/>
            <a:ext cx="6224270" cy="3834765"/>
            <a:chOff x="3151632" y="2131060"/>
            <a:chExt cx="6224270" cy="3834765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A4F7FA26-8452-4103-804F-5548A80D7DD5}"/>
                </a:ext>
              </a:extLst>
            </p:cNvPr>
            <p:cNvSpPr/>
            <p:nvPr/>
          </p:nvSpPr>
          <p:spPr>
            <a:xfrm>
              <a:off x="3151632" y="2131060"/>
              <a:ext cx="6224016" cy="38343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9190A1D2-9657-4FF5-9D4E-650651909BAD}"/>
                </a:ext>
              </a:extLst>
            </p:cNvPr>
            <p:cNvSpPr/>
            <p:nvPr/>
          </p:nvSpPr>
          <p:spPr>
            <a:xfrm>
              <a:off x="3221736" y="2274317"/>
              <a:ext cx="820419" cy="116205"/>
            </a:xfrm>
            <a:custGeom>
              <a:avLst/>
              <a:gdLst/>
              <a:ahLst/>
              <a:cxnLst/>
              <a:rect l="l" t="t" r="r" b="b"/>
              <a:pathLst>
                <a:path w="820420" h="116205">
                  <a:moveTo>
                    <a:pt x="819912" y="0"/>
                  </a:moveTo>
                  <a:lnTo>
                    <a:pt x="0" y="0"/>
                  </a:lnTo>
                  <a:lnTo>
                    <a:pt x="0" y="115822"/>
                  </a:lnTo>
                  <a:lnTo>
                    <a:pt x="819912" y="115822"/>
                  </a:lnTo>
                  <a:lnTo>
                    <a:pt x="819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885608222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object 12">
            <a:extLst>
              <a:ext uri="{FF2B5EF4-FFF2-40B4-BE49-F238E27FC236}">
                <a16:creationId xmlns:a16="http://schemas.microsoft.com/office/drawing/2014/main" xmlns="" id="{1466011E-48A6-42F6-9C16-6A2C5D04BA8D}"/>
              </a:ext>
            </a:extLst>
          </p:cNvPr>
          <p:cNvGrpSpPr/>
          <p:nvPr/>
        </p:nvGrpSpPr>
        <p:grpSpPr>
          <a:xfrm>
            <a:off x="4614277" y="2114216"/>
            <a:ext cx="7327900" cy="3755390"/>
            <a:chOff x="3139439" y="2131060"/>
            <a:chExt cx="7327900" cy="3755390"/>
          </a:xfrm>
        </p:grpSpPr>
        <p:sp>
          <p:nvSpPr>
            <p:cNvPr id="9" name="object 13">
              <a:extLst>
                <a:ext uri="{FF2B5EF4-FFF2-40B4-BE49-F238E27FC236}">
                  <a16:creationId xmlns:a16="http://schemas.microsoft.com/office/drawing/2014/main" xmlns="" id="{86A5FE65-4589-4A7B-8F00-AC57B59D739B}"/>
                </a:ext>
              </a:extLst>
            </p:cNvPr>
            <p:cNvSpPr/>
            <p:nvPr/>
          </p:nvSpPr>
          <p:spPr>
            <a:xfrm>
              <a:off x="3139439" y="2131060"/>
              <a:ext cx="7327392" cy="37551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xmlns="" id="{2A9C0C13-3F64-438B-A03B-7DAEC98012A2}"/>
                </a:ext>
              </a:extLst>
            </p:cNvPr>
            <p:cNvSpPr/>
            <p:nvPr/>
          </p:nvSpPr>
          <p:spPr>
            <a:xfrm>
              <a:off x="3221735" y="2274316"/>
              <a:ext cx="975360" cy="201295"/>
            </a:xfrm>
            <a:custGeom>
              <a:avLst/>
              <a:gdLst/>
              <a:ahLst/>
              <a:cxnLst/>
              <a:rect l="l" t="t" r="r" b="b"/>
              <a:pathLst>
                <a:path w="975360" h="201294">
                  <a:moveTo>
                    <a:pt x="975360" y="0"/>
                  </a:moveTo>
                  <a:lnTo>
                    <a:pt x="0" y="0"/>
                  </a:lnTo>
                  <a:lnTo>
                    <a:pt x="0" y="201167"/>
                  </a:lnTo>
                  <a:lnTo>
                    <a:pt x="975360" y="201167"/>
                  </a:lnTo>
                  <a:lnTo>
                    <a:pt x="9753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0487C53-4503-4110-B9D2-F6E41B2C8C7D}"/>
              </a:ext>
            </a:extLst>
          </p:cNvPr>
          <p:cNvSpPr txBox="1"/>
          <p:nvPr/>
        </p:nvSpPr>
        <p:spPr>
          <a:xfrm>
            <a:off x="460375" y="2191803"/>
            <a:ext cx="3546269" cy="2967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Convert a text string into numerical value</a:t>
            </a: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tabLst>
                <a:tab pos="314325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866345205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129253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xmlns="" id="{0E4C7F1F-AC7C-4C54-A391-3EBE395C17E6}"/>
              </a:ext>
            </a:extLst>
          </p:cNvPr>
          <p:cNvSpPr txBox="1"/>
          <p:nvPr/>
        </p:nvSpPr>
        <p:spPr>
          <a:xfrm>
            <a:off x="197397" y="1880187"/>
            <a:ext cx="4878882" cy="519719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MID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99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</a:t>
            </a:r>
            <a:r>
              <a:rPr sz="24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specified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number of 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characters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from the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middle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r>
              <a:rPr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string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400" i="1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fontAlgn="t"/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2. Number, Cell, Reference or Formula</a:t>
            </a:r>
          </a:p>
          <a:p>
            <a:pPr fontAlgn="t"/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3. Number, Cell, Reference or Formula</a:t>
            </a:r>
          </a:p>
          <a:p>
            <a:pPr fontAlgn="t"/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xmlns="" id="{E0F962CE-B186-4406-8D45-10138B7E861A}"/>
              </a:ext>
            </a:extLst>
          </p:cNvPr>
          <p:cNvSpPr/>
          <p:nvPr/>
        </p:nvSpPr>
        <p:spPr>
          <a:xfrm>
            <a:off x="5608024" y="2097024"/>
            <a:ext cx="6245352" cy="3819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77579973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object 14">
            <a:extLst>
              <a:ext uri="{FF2B5EF4-FFF2-40B4-BE49-F238E27FC236}">
                <a16:creationId xmlns:a16="http://schemas.microsoft.com/office/drawing/2014/main" xmlns="" id="{35576280-EE9B-4D1A-9794-8F767EC4677A}"/>
              </a:ext>
            </a:extLst>
          </p:cNvPr>
          <p:cNvGrpSpPr/>
          <p:nvPr/>
        </p:nvGrpSpPr>
        <p:grpSpPr>
          <a:xfrm>
            <a:off x="5486400" y="1983576"/>
            <a:ext cx="6437503" cy="3819525"/>
            <a:chOff x="3136392" y="2131060"/>
            <a:chExt cx="5858510" cy="3819525"/>
          </a:xfrm>
        </p:grpSpPr>
        <p:sp>
          <p:nvSpPr>
            <p:cNvPr id="9" name="object 15">
              <a:extLst>
                <a:ext uri="{FF2B5EF4-FFF2-40B4-BE49-F238E27FC236}">
                  <a16:creationId xmlns:a16="http://schemas.microsoft.com/office/drawing/2014/main" xmlns="" id="{95639208-BDCF-4C5F-80A7-D60560681013}"/>
                </a:ext>
              </a:extLst>
            </p:cNvPr>
            <p:cNvSpPr/>
            <p:nvPr/>
          </p:nvSpPr>
          <p:spPr>
            <a:xfrm>
              <a:off x="3136392" y="2131060"/>
              <a:ext cx="5858256" cy="381914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6">
              <a:extLst>
                <a:ext uri="{FF2B5EF4-FFF2-40B4-BE49-F238E27FC236}">
                  <a16:creationId xmlns:a16="http://schemas.microsoft.com/office/drawing/2014/main" xmlns="" id="{9CD17D43-E079-4699-BC49-CFD2E6794706}"/>
                </a:ext>
              </a:extLst>
            </p:cNvPr>
            <p:cNvSpPr/>
            <p:nvPr/>
          </p:nvSpPr>
          <p:spPr>
            <a:xfrm>
              <a:off x="3200400" y="2234692"/>
              <a:ext cx="883919" cy="173990"/>
            </a:xfrm>
            <a:custGeom>
              <a:avLst/>
              <a:gdLst/>
              <a:ahLst/>
              <a:cxnLst/>
              <a:rect l="l" t="t" r="r" b="b"/>
              <a:pathLst>
                <a:path w="883920" h="173989">
                  <a:moveTo>
                    <a:pt x="883920" y="0"/>
                  </a:moveTo>
                  <a:lnTo>
                    <a:pt x="0" y="0"/>
                  </a:lnTo>
                  <a:lnTo>
                    <a:pt x="0" y="173736"/>
                  </a:lnTo>
                  <a:lnTo>
                    <a:pt x="883920" y="173736"/>
                  </a:lnTo>
                  <a:lnTo>
                    <a:pt x="883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F8DA274-7258-4244-8BEB-842E8CA2EAC6}"/>
              </a:ext>
            </a:extLst>
          </p:cNvPr>
          <p:cNvSpPr txBox="1"/>
          <p:nvPr/>
        </p:nvSpPr>
        <p:spPr>
          <a:xfrm>
            <a:off x="460375" y="1983576"/>
            <a:ext cx="4878541" cy="379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RIGHT</a:t>
            </a: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Returns a specific character from the end of supplied text string</a:t>
            </a: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or</a:t>
            </a:r>
            <a:r>
              <a:rPr lang="en-IN" sz="24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  <a:tab pos="1118870" algn="l"/>
                <a:tab pos="1572895" algn="l"/>
                <a:tab pos="2520950" algn="l"/>
              </a:tabLst>
            </a:pP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spc="40" dirty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Ce</a:t>
            </a:r>
            <a:r>
              <a:rPr lang="en-IN"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	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en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045474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C9F3C9B0-6A91-4BA4-AAF2-2A962B11A6B9}"/>
              </a:ext>
            </a:extLst>
          </p:cNvPr>
          <p:cNvSpPr txBox="1"/>
          <p:nvPr/>
        </p:nvSpPr>
        <p:spPr>
          <a:xfrm>
            <a:off x="595020" y="2114216"/>
            <a:ext cx="3522031" cy="327801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LEN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985">
              <a:lnSpc>
                <a:spcPct val="101499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length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r>
              <a:rPr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string</a:t>
            </a:r>
          </a:p>
          <a:p>
            <a:pPr>
              <a:lnSpc>
                <a:spcPct val="100000"/>
              </a:lnSpc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50000"/>
              </a:lnSpc>
              <a:spcBef>
                <a:spcPts val="35"/>
              </a:spcBef>
              <a:tabLst>
                <a:tab pos="314325" algn="l"/>
                <a:tab pos="771525" algn="l"/>
                <a:tab pos="1722120" algn="l"/>
                <a:tab pos="2042160" algn="l"/>
                <a:tab pos="2517775" algn="l"/>
              </a:tabLst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en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15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x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51008098-283D-4BAE-A16D-E26E3AFC93C0}"/>
              </a:ext>
            </a:extLst>
          </p:cNvPr>
          <p:cNvGrpSpPr/>
          <p:nvPr/>
        </p:nvGrpSpPr>
        <p:grpSpPr>
          <a:xfrm>
            <a:off x="4687953" y="2097024"/>
            <a:ext cx="7309484" cy="3606165"/>
            <a:chOff x="3127248" y="2131060"/>
            <a:chExt cx="7309484" cy="3606165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E79A430E-2992-44A0-8684-8FA3869FC1BE}"/>
                </a:ext>
              </a:extLst>
            </p:cNvPr>
            <p:cNvSpPr/>
            <p:nvPr/>
          </p:nvSpPr>
          <p:spPr>
            <a:xfrm>
              <a:off x="3127248" y="2131060"/>
              <a:ext cx="7309104" cy="36057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E7C5E96A-220B-425C-884B-F2D769E8BC38}"/>
                </a:ext>
              </a:extLst>
            </p:cNvPr>
            <p:cNvSpPr/>
            <p:nvPr/>
          </p:nvSpPr>
          <p:spPr>
            <a:xfrm>
              <a:off x="4102608" y="3591052"/>
              <a:ext cx="5236464" cy="3017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3776609334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646467" y="694863"/>
            <a:ext cx="593131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1399354" y="3173101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object 10">
            <a:extLst>
              <a:ext uri="{FF2B5EF4-FFF2-40B4-BE49-F238E27FC236}">
                <a16:creationId xmlns:a16="http://schemas.microsoft.com/office/drawing/2014/main" xmlns="" id="{F8AC7DA7-78B3-4557-9F32-749F240A2B67}"/>
              </a:ext>
            </a:extLst>
          </p:cNvPr>
          <p:cNvSpPr/>
          <p:nvPr/>
        </p:nvSpPr>
        <p:spPr>
          <a:xfrm>
            <a:off x="4232952" y="2455017"/>
            <a:ext cx="7681348" cy="35137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3" name="object 34">
            <a:extLst>
              <a:ext uri="{FF2B5EF4-FFF2-40B4-BE49-F238E27FC236}">
                <a16:creationId xmlns:a16="http://schemas.microsoft.com/office/drawing/2014/main" xmlns="" id="{8A69F3A1-459C-42E3-9837-3F4BD0A2EAAB}"/>
              </a:ext>
            </a:extLst>
          </p:cNvPr>
          <p:cNvGrpSpPr/>
          <p:nvPr/>
        </p:nvGrpSpPr>
        <p:grpSpPr>
          <a:xfrm>
            <a:off x="1399354" y="4566733"/>
            <a:ext cx="8248015" cy="2158365"/>
            <a:chOff x="103631" y="3950715"/>
            <a:chExt cx="8248015" cy="2158365"/>
          </a:xfrm>
        </p:grpSpPr>
        <p:sp>
          <p:nvSpPr>
            <p:cNvPr id="44" name="object 35">
              <a:extLst>
                <a:ext uri="{FF2B5EF4-FFF2-40B4-BE49-F238E27FC236}">
                  <a16:creationId xmlns:a16="http://schemas.microsoft.com/office/drawing/2014/main" xmlns="" id="{BD8666E4-D1DE-4A26-A754-9F3487FB900D}"/>
                </a:ext>
              </a:extLst>
            </p:cNvPr>
            <p:cNvSpPr/>
            <p:nvPr/>
          </p:nvSpPr>
          <p:spPr>
            <a:xfrm>
              <a:off x="6617208" y="4764531"/>
              <a:ext cx="999744" cy="3840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36">
              <a:extLst>
                <a:ext uri="{FF2B5EF4-FFF2-40B4-BE49-F238E27FC236}">
                  <a16:creationId xmlns:a16="http://schemas.microsoft.com/office/drawing/2014/main" xmlns="" id="{DC63F52D-FCE2-4373-AB0C-E2FDFF17E985}"/>
                </a:ext>
              </a:extLst>
            </p:cNvPr>
            <p:cNvSpPr/>
            <p:nvPr/>
          </p:nvSpPr>
          <p:spPr>
            <a:xfrm>
              <a:off x="6583679" y="4731003"/>
              <a:ext cx="1066800" cy="451484"/>
            </a:xfrm>
            <a:custGeom>
              <a:avLst/>
              <a:gdLst/>
              <a:ahLst/>
              <a:cxnLst/>
              <a:rect l="l" t="t" r="r" b="b"/>
              <a:pathLst>
                <a:path w="1066800" h="451485">
                  <a:moveTo>
                    <a:pt x="1060703" y="0"/>
                  </a:moveTo>
                  <a:lnTo>
                    <a:pt x="6096" y="0"/>
                  </a:lnTo>
                  <a:lnTo>
                    <a:pt x="0" y="9144"/>
                  </a:lnTo>
                  <a:lnTo>
                    <a:pt x="0" y="445008"/>
                  </a:lnTo>
                  <a:lnTo>
                    <a:pt x="6096" y="451104"/>
                  </a:lnTo>
                  <a:lnTo>
                    <a:pt x="1060703" y="451104"/>
                  </a:lnTo>
                  <a:lnTo>
                    <a:pt x="1066800" y="445008"/>
                  </a:lnTo>
                  <a:lnTo>
                    <a:pt x="1066800" y="435864"/>
                  </a:lnTo>
                  <a:lnTo>
                    <a:pt x="33527" y="435864"/>
                  </a:lnTo>
                  <a:lnTo>
                    <a:pt x="15240" y="417576"/>
                  </a:lnTo>
                  <a:lnTo>
                    <a:pt x="33527" y="417576"/>
                  </a:lnTo>
                  <a:lnTo>
                    <a:pt x="33527" y="33528"/>
                  </a:lnTo>
                  <a:lnTo>
                    <a:pt x="15240" y="33528"/>
                  </a:lnTo>
                  <a:lnTo>
                    <a:pt x="33527" y="18288"/>
                  </a:lnTo>
                  <a:lnTo>
                    <a:pt x="1066800" y="18288"/>
                  </a:lnTo>
                  <a:lnTo>
                    <a:pt x="1066800" y="9144"/>
                  </a:lnTo>
                  <a:lnTo>
                    <a:pt x="1060703" y="0"/>
                  </a:lnTo>
                  <a:close/>
                </a:path>
                <a:path w="1066800" h="451485">
                  <a:moveTo>
                    <a:pt x="33527" y="417576"/>
                  </a:moveTo>
                  <a:lnTo>
                    <a:pt x="15240" y="417576"/>
                  </a:lnTo>
                  <a:lnTo>
                    <a:pt x="33527" y="435864"/>
                  </a:lnTo>
                  <a:lnTo>
                    <a:pt x="33527" y="417576"/>
                  </a:lnTo>
                  <a:close/>
                </a:path>
                <a:path w="1066800" h="451485">
                  <a:moveTo>
                    <a:pt x="1033272" y="417576"/>
                  </a:moveTo>
                  <a:lnTo>
                    <a:pt x="33527" y="417576"/>
                  </a:lnTo>
                  <a:lnTo>
                    <a:pt x="33527" y="435864"/>
                  </a:lnTo>
                  <a:lnTo>
                    <a:pt x="1033272" y="435864"/>
                  </a:lnTo>
                  <a:lnTo>
                    <a:pt x="1033272" y="417576"/>
                  </a:lnTo>
                  <a:close/>
                </a:path>
                <a:path w="1066800" h="451485">
                  <a:moveTo>
                    <a:pt x="1033272" y="18288"/>
                  </a:moveTo>
                  <a:lnTo>
                    <a:pt x="1033272" y="435864"/>
                  </a:lnTo>
                  <a:lnTo>
                    <a:pt x="1051560" y="417576"/>
                  </a:lnTo>
                  <a:lnTo>
                    <a:pt x="1066800" y="417576"/>
                  </a:lnTo>
                  <a:lnTo>
                    <a:pt x="1066800" y="33528"/>
                  </a:lnTo>
                  <a:lnTo>
                    <a:pt x="1051560" y="33528"/>
                  </a:lnTo>
                  <a:lnTo>
                    <a:pt x="1033272" y="18288"/>
                  </a:lnTo>
                  <a:close/>
                </a:path>
                <a:path w="1066800" h="451485">
                  <a:moveTo>
                    <a:pt x="1066800" y="417576"/>
                  </a:moveTo>
                  <a:lnTo>
                    <a:pt x="1051560" y="417576"/>
                  </a:lnTo>
                  <a:lnTo>
                    <a:pt x="1033272" y="435864"/>
                  </a:lnTo>
                  <a:lnTo>
                    <a:pt x="1066800" y="435864"/>
                  </a:lnTo>
                  <a:lnTo>
                    <a:pt x="1066800" y="417576"/>
                  </a:lnTo>
                  <a:close/>
                </a:path>
                <a:path w="1066800" h="451485">
                  <a:moveTo>
                    <a:pt x="33527" y="18288"/>
                  </a:moveTo>
                  <a:lnTo>
                    <a:pt x="15240" y="33528"/>
                  </a:lnTo>
                  <a:lnTo>
                    <a:pt x="33527" y="33528"/>
                  </a:lnTo>
                  <a:lnTo>
                    <a:pt x="33527" y="18288"/>
                  </a:lnTo>
                  <a:close/>
                </a:path>
                <a:path w="1066800" h="451485">
                  <a:moveTo>
                    <a:pt x="1033272" y="18288"/>
                  </a:moveTo>
                  <a:lnTo>
                    <a:pt x="33527" y="18288"/>
                  </a:lnTo>
                  <a:lnTo>
                    <a:pt x="33527" y="33528"/>
                  </a:lnTo>
                  <a:lnTo>
                    <a:pt x="1033272" y="33528"/>
                  </a:lnTo>
                  <a:lnTo>
                    <a:pt x="1033272" y="18288"/>
                  </a:lnTo>
                  <a:close/>
                </a:path>
                <a:path w="1066800" h="451485">
                  <a:moveTo>
                    <a:pt x="1066800" y="18288"/>
                  </a:moveTo>
                  <a:lnTo>
                    <a:pt x="1033272" y="18288"/>
                  </a:lnTo>
                  <a:lnTo>
                    <a:pt x="1051560" y="33528"/>
                  </a:lnTo>
                  <a:lnTo>
                    <a:pt x="1066800" y="33528"/>
                  </a:lnTo>
                  <a:lnTo>
                    <a:pt x="1066800" y="18288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7">
              <a:extLst>
                <a:ext uri="{FF2B5EF4-FFF2-40B4-BE49-F238E27FC236}">
                  <a16:creationId xmlns:a16="http://schemas.microsoft.com/office/drawing/2014/main" xmlns="" id="{85313BCD-F825-46ED-A2EF-8E19888E30E9}"/>
                </a:ext>
              </a:extLst>
            </p:cNvPr>
            <p:cNvSpPr/>
            <p:nvPr/>
          </p:nvSpPr>
          <p:spPr>
            <a:xfrm>
              <a:off x="6208776" y="4398771"/>
              <a:ext cx="2142744" cy="24688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38">
              <a:extLst>
                <a:ext uri="{FF2B5EF4-FFF2-40B4-BE49-F238E27FC236}">
                  <a16:creationId xmlns:a16="http://schemas.microsoft.com/office/drawing/2014/main" xmlns="" id="{8963EE9F-C347-4163-9934-218164595D7E}"/>
                </a:ext>
              </a:extLst>
            </p:cNvPr>
            <p:cNvSpPr/>
            <p:nvPr/>
          </p:nvSpPr>
          <p:spPr>
            <a:xfrm>
              <a:off x="2953511" y="4621275"/>
              <a:ext cx="3274060" cy="1481455"/>
            </a:xfrm>
            <a:custGeom>
              <a:avLst/>
              <a:gdLst/>
              <a:ahLst/>
              <a:cxnLst/>
              <a:rect l="l" t="t" r="r" b="b"/>
              <a:pathLst>
                <a:path w="3274060" h="1481454">
                  <a:moveTo>
                    <a:pt x="3261360" y="0"/>
                  </a:moveTo>
                  <a:lnTo>
                    <a:pt x="0" y="1450848"/>
                  </a:lnTo>
                  <a:lnTo>
                    <a:pt x="15239" y="1481328"/>
                  </a:lnTo>
                  <a:lnTo>
                    <a:pt x="3273552" y="30480"/>
                  </a:lnTo>
                  <a:lnTo>
                    <a:pt x="3261360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39">
              <a:extLst>
                <a:ext uri="{FF2B5EF4-FFF2-40B4-BE49-F238E27FC236}">
                  <a16:creationId xmlns:a16="http://schemas.microsoft.com/office/drawing/2014/main" xmlns="" id="{A786A421-F832-42CA-871A-F8FA822D25EB}"/>
                </a:ext>
              </a:extLst>
            </p:cNvPr>
            <p:cNvSpPr/>
            <p:nvPr/>
          </p:nvSpPr>
          <p:spPr>
            <a:xfrm>
              <a:off x="103631" y="4252467"/>
              <a:ext cx="2862072" cy="185623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0">
              <a:extLst>
                <a:ext uri="{FF2B5EF4-FFF2-40B4-BE49-F238E27FC236}">
                  <a16:creationId xmlns:a16="http://schemas.microsoft.com/office/drawing/2014/main" xmlns="" id="{0CA772E4-AD1B-4D05-9C46-6312401AB360}"/>
                </a:ext>
              </a:extLst>
            </p:cNvPr>
            <p:cNvSpPr/>
            <p:nvPr/>
          </p:nvSpPr>
          <p:spPr>
            <a:xfrm>
              <a:off x="109715" y="3950715"/>
              <a:ext cx="6111875" cy="478790"/>
            </a:xfrm>
            <a:custGeom>
              <a:avLst/>
              <a:gdLst/>
              <a:ahLst/>
              <a:cxnLst/>
              <a:rect l="l" t="t" r="r" b="b"/>
              <a:pathLst>
                <a:path w="6111875" h="478789">
                  <a:moveTo>
                    <a:pt x="2828556" y="18300"/>
                  </a:moveTo>
                  <a:lnTo>
                    <a:pt x="2810268" y="18300"/>
                  </a:lnTo>
                  <a:lnTo>
                    <a:pt x="2810268" y="295668"/>
                  </a:lnTo>
                  <a:lnTo>
                    <a:pt x="2828556" y="295668"/>
                  </a:lnTo>
                  <a:lnTo>
                    <a:pt x="2828556" y="18300"/>
                  </a:lnTo>
                  <a:close/>
                </a:path>
                <a:path w="6111875" h="478789">
                  <a:moveTo>
                    <a:pt x="2828556" y="0"/>
                  </a:moveTo>
                  <a:lnTo>
                    <a:pt x="12" y="0"/>
                  </a:lnTo>
                  <a:lnTo>
                    <a:pt x="12" y="18034"/>
                  </a:lnTo>
                  <a:lnTo>
                    <a:pt x="0" y="296164"/>
                  </a:lnTo>
                  <a:lnTo>
                    <a:pt x="0" y="311404"/>
                  </a:lnTo>
                  <a:lnTo>
                    <a:pt x="2828556" y="311404"/>
                  </a:lnTo>
                  <a:lnTo>
                    <a:pt x="2828556" y="296164"/>
                  </a:lnTo>
                  <a:lnTo>
                    <a:pt x="15252" y="296164"/>
                  </a:lnTo>
                  <a:lnTo>
                    <a:pt x="15252" y="18288"/>
                  </a:lnTo>
                  <a:lnTo>
                    <a:pt x="2828556" y="18288"/>
                  </a:lnTo>
                  <a:lnTo>
                    <a:pt x="2828556" y="0"/>
                  </a:lnTo>
                  <a:close/>
                </a:path>
                <a:path w="6111875" h="478789">
                  <a:moveTo>
                    <a:pt x="6111252" y="445008"/>
                  </a:moveTo>
                  <a:lnTo>
                    <a:pt x="2831604" y="310896"/>
                  </a:lnTo>
                  <a:lnTo>
                    <a:pt x="2831604" y="344424"/>
                  </a:lnTo>
                  <a:lnTo>
                    <a:pt x="6111252" y="478536"/>
                  </a:lnTo>
                  <a:lnTo>
                    <a:pt x="6111252" y="445008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1">
              <a:extLst>
                <a:ext uri="{FF2B5EF4-FFF2-40B4-BE49-F238E27FC236}">
                  <a16:creationId xmlns:a16="http://schemas.microsoft.com/office/drawing/2014/main" xmlns="" id="{020B7503-75C8-4A7F-9502-44C7E803B44E}"/>
                </a:ext>
              </a:extLst>
            </p:cNvPr>
            <p:cNvSpPr/>
            <p:nvPr/>
          </p:nvSpPr>
          <p:spPr>
            <a:xfrm>
              <a:off x="124967" y="3969003"/>
              <a:ext cx="2795270" cy="277495"/>
            </a:xfrm>
            <a:custGeom>
              <a:avLst/>
              <a:gdLst/>
              <a:ahLst/>
              <a:cxnLst/>
              <a:rect l="l" t="t" r="r" b="b"/>
              <a:pathLst>
                <a:path w="2795270" h="277495">
                  <a:moveTo>
                    <a:pt x="2795016" y="0"/>
                  </a:moveTo>
                  <a:lnTo>
                    <a:pt x="0" y="0"/>
                  </a:lnTo>
                  <a:lnTo>
                    <a:pt x="0" y="277367"/>
                  </a:lnTo>
                  <a:lnTo>
                    <a:pt x="2795016" y="277367"/>
                  </a:lnTo>
                  <a:lnTo>
                    <a:pt x="2795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2">
              <a:extLst>
                <a:ext uri="{FF2B5EF4-FFF2-40B4-BE49-F238E27FC236}">
                  <a16:creationId xmlns:a16="http://schemas.microsoft.com/office/drawing/2014/main" xmlns="" id="{818B0A6B-AC60-4795-A591-0C08B7584FDF}"/>
                </a:ext>
              </a:extLst>
            </p:cNvPr>
            <p:cNvSpPr/>
            <p:nvPr/>
          </p:nvSpPr>
          <p:spPr>
            <a:xfrm>
              <a:off x="109727" y="3950715"/>
              <a:ext cx="2828925" cy="311150"/>
            </a:xfrm>
            <a:custGeom>
              <a:avLst/>
              <a:gdLst/>
              <a:ahLst/>
              <a:cxnLst/>
              <a:rect l="l" t="t" r="r" b="b"/>
              <a:pathLst>
                <a:path w="2828925" h="311150">
                  <a:moveTo>
                    <a:pt x="2828544" y="0"/>
                  </a:moveTo>
                  <a:lnTo>
                    <a:pt x="0" y="0"/>
                  </a:lnTo>
                  <a:lnTo>
                    <a:pt x="0" y="310896"/>
                  </a:lnTo>
                  <a:lnTo>
                    <a:pt x="2828544" y="310896"/>
                  </a:lnTo>
                  <a:lnTo>
                    <a:pt x="2828544" y="295656"/>
                  </a:lnTo>
                  <a:lnTo>
                    <a:pt x="33527" y="295656"/>
                  </a:lnTo>
                  <a:lnTo>
                    <a:pt x="15239" y="277368"/>
                  </a:lnTo>
                  <a:lnTo>
                    <a:pt x="33527" y="277368"/>
                  </a:lnTo>
                  <a:lnTo>
                    <a:pt x="33527" y="33528"/>
                  </a:lnTo>
                  <a:lnTo>
                    <a:pt x="15239" y="33528"/>
                  </a:lnTo>
                  <a:lnTo>
                    <a:pt x="33527" y="18287"/>
                  </a:lnTo>
                  <a:lnTo>
                    <a:pt x="2828544" y="18287"/>
                  </a:lnTo>
                  <a:lnTo>
                    <a:pt x="2828544" y="0"/>
                  </a:lnTo>
                  <a:close/>
                </a:path>
                <a:path w="2828925" h="311150">
                  <a:moveTo>
                    <a:pt x="33527" y="277368"/>
                  </a:moveTo>
                  <a:lnTo>
                    <a:pt x="15239" y="277368"/>
                  </a:lnTo>
                  <a:lnTo>
                    <a:pt x="33527" y="295656"/>
                  </a:lnTo>
                  <a:lnTo>
                    <a:pt x="33527" y="277368"/>
                  </a:lnTo>
                  <a:close/>
                </a:path>
                <a:path w="2828925" h="311150">
                  <a:moveTo>
                    <a:pt x="2795016" y="277368"/>
                  </a:moveTo>
                  <a:lnTo>
                    <a:pt x="33527" y="277368"/>
                  </a:lnTo>
                  <a:lnTo>
                    <a:pt x="33527" y="295656"/>
                  </a:lnTo>
                  <a:lnTo>
                    <a:pt x="2795016" y="295656"/>
                  </a:lnTo>
                  <a:lnTo>
                    <a:pt x="2795016" y="277368"/>
                  </a:lnTo>
                  <a:close/>
                </a:path>
                <a:path w="2828925" h="311150">
                  <a:moveTo>
                    <a:pt x="2795016" y="18287"/>
                  </a:moveTo>
                  <a:lnTo>
                    <a:pt x="2795016" y="295656"/>
                  </a:lnTo>
                  <a:lnTo>
                    <a:pt x="2810255" y="277368"/>
                  </a:lnTo>
                  <a:lnTo>
                    <a:pt x="2828544" y="277368"/>
                  </a:lnTo>
                  <a:lnTo>
                    <a:pt x="2828544" y="33528"/>
                  </a:lnTo>
                  <a:lnTo>
                    <a:pt x="2810255" y="33528"/>
                  </a:lnTo>
                  <a:lnTo>
                    <a:pt x="2795016" y="18287"/>
                  </a:lnTo>
                  <a:close/>
                </a:path>
                <a:path w="2828925" h="311150">
                  <a:moveTo>
                    <a:pt x="2828544" y="277368"/>
                  </a:moveTo>
                  <a:lnTo>
                    <a:pt x="2810255" y="277368"/>
                  </a:lnTo>
                  <a:lnTo>
                    <a:pt x="2795016" y="295656"/>
                  </a:lnTo>
                  <a:lnTo>
                    <a:pt x="2828544" y="295656"/>
                  </a:lnTo>
                  <a:lnTo>
                    <a:pt x="2828544" y="277368"/>
                  </a:lnTo>
                  <a:close/>
                </a:path>
                <a:path w="2828925" h="311150">
                  <a:moveTo>
                    <a:pt x="33527" y="18287"/>
                  </a:moveTo>
                  <a:lnTo>
                    <a:pt x="15239" y="33528"/>
                  </a:lnTo>
                  <a:lnTo>
                    <a:pt x="33527" y="33528"/>
                  </a:lnTo>
                  <a:lnTo>
                    <a:pt x="33527" y="18287"/>
                  </a:lnTo>
                  <a:close/>
                </a:path>
                <a:path w="2828925" h="311150">
                  <a:moveTo>
                    <a:pt x="2795016" y="18287"/>
                  </a:moveTo>
                  <a:lnTo>
                    <a:pt x="33527" y="18287"/>
                  </a:lnTo>
                  <a:lnTo>
                    <a:pt x="33527" y="33528"/>
                  </a:lnTo>
                  <a:lnTo>
                    <a:pt x="2795016" y="33528"/>
                  </a:lnTo>
                  <a:lnTo>
                    <a:pt x="2795016" y="18287"/>
                  </a:lnTo>
                  <a:close/>
                </a:path>
                <a:path w="2828925" h="311150">
                  <a:moveTo>
                    <a:pt x="2828544" y="18287"/>
                  </a:moveTo>
                  <a:lnTo>
                    <a:pt x="2795016" y="18287"/>
                  </a:lnTo>
                  <a:lnTo>
                    <a:pt x="2810255" y="33528"/>
                  </a:lnTo>
                  <a:lnTo>
                    <a:pt x="2828544" y="33528"/>
                  </a:lnTo>
                  <a:lnTo>
                    <a:pt x="2828544" y="18287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7AAA195-5865-49C2-97E6-699A0D294D2C}"/>
              </a:ext>
            </a:extLst>
          </p:cNvPr>
          <p:cNvSpPr/>
          <p:nvPr/>
        </p:nvSpPr>
        <p:spPr>
          <a:xfrm>
            <a:off x="1012869" y="4455999"/>
            <a:ext cx="2905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1660">
              <a:lnSpc>
                <a:spcPct val="100000"/>
              </a:lnSpc>
              <a:spcBef>
                <a:spcPts val="965"/>
              </a:spcBef>
            </a:pPr>
            <a:r>
              <a:rPr lang="en-IN" sz="2800" spc="5" dirty="0">
                <a:solidFill>
                  <a:srgbClr val="001F5F"/>
                </a:solidFill>
              </a:rPr>
              <a:t>Formula in</a:t>
            </a:r>
            <a:r>
              <a:rPr lang="en-IN" sz="2800" spc="75" dirty="0">
                <a:solidFill>
                  <a:srgbClr val="001F5F"/>
                </a:solidFill>
              </a:rPr>
              <a:t> </a:t>
            </a:r>
            <a:r>
              <a:rPr lang="en-IN" sz="2800" spc="10" dirty="0">
                <a:solidFill>
                  <a:srgbClr val="001F5F"/>
                </a:solidFill>
              </a:rPr>
              <a:t>B1</a:t>
            </a:r>
            <a:endParaRPr lang="en-IN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B279E43-1837-4DF7-8C32-9A3C48F49027}"/>
              </a:ext>
            </a:extLst>
          </p:cNvPr>
          <p:cNvSpPr txBox="1"/>
          <p:nvPr/>
        </p:nvSpPr>
        <p:spPr>
          <a:xfrm>
            <a:off x="523074" y="1688140"/>
            <a:ext cx="388548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i="1" spc="-70" dirty="0">
                <a:latin typeface="Arial"/>
                <a:cs typeface="Arial"/>
              </a:rPr>
              <a:t>To </a:t>
            </a:r>
            <a:r>
              <a:rPr lang="en-IN" sz="2000" i="1" spc="10" dirty="0">
                <a:latin typeface="Arial"/>
                <a:cs typeface="Arial"/>
              </a:rPr>
              <a:t>enter </a:t>
            </a:r>
            <a:r>
              <a:rPr lang="en-IN" sz="2000" i="1" dirty="0">
                <a:latin typeface="Arial"/>
                <a:cs typeface="Arial"/>
              </a:rPr>
              <a:t>formulas </a:t>
            </a:r>
            <a:r>
              <a:rPr lang="en-IN" sz="2000" i="1" spc="5" dirty="0">
                <a:latin typeface="Arial"/>
                <a:cs typeface="Arial"/>
              </a:rPr>
              <a:t>manually</a:t>
            </a:r>
            <a:r>
              <a:rPr lang="en-IN" sz="2000" i="1" spc="370" dirty="0">
                <a:latin typeface="Arial"/>
                <a:cs typeface="Arial"/>
              </a:rPr>
              <a:t> </a:t>
            </a:r>
            <a:r>
              <a:rPr lang="en-IN" sz="2000" i="1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dirty="0">
                <a:latin typeface="Times New Roman"/>
                <a:cs typeface="Times New Roman"/>
              </a:rPr>
              <a:t> </a:t>
            </a:r>
            <a:r>
              <a:rPr lang="en-IN" sz="2000" i="1" spc="5" dirty="0">
                <a:latin typeface="Arial"/>
                <a:cs typeface="Arial"/>
              </a:rPr>
              <a:t>start </a:t>
            </a:r>
            <a:r>
              <a:rPr lang="en-IN" sz="2000" i="1" dirty="0">
                <a:latin typeface="Arial"/>
                <a:cs typeface="Arial"/>
              </a:rPr>
              <a:t>with </a:t>
            </a:r>
            <a:r>
              <a:rPr lang="en-IN" sz="2000" i="1" spc="10" dirty="0">
                <a:latin typeface="Arial"/>
                <a:cs typeface="Arial"/>
              </a:rPr>
              <a:t>"=" </a:t>
            </a:r>
            <a:r>
              <a:rPr lang="en-IN" sz="2000" i="1" spc="5" dirty="0">
                <a:latin typeface="Arial"/>
                <a:cs typeface="Arial"/>
              </a:rPr>
              <a:t>sign </a:t>
            </a:r>
            <a:r>
              <a:rPr lang="en-IN" sz="2000" i="1" spc="-1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spc="-10" dirty="0">
                <a:latin typeface="Times New Roman"/>
                <a:cs typeface="Times New Roman"/>
              </a:rPr>
              <a:t> </a:t>
            </a:r>
            <a:r>
              <a:rPr lang="en-IN" sz="2000" i="1" spc="10" dirty="0">
                <a:latin typeface="Arial"/>
                <a:cs typeface="Arial"/>
              </a:rPr>
              <a:t>enter </a:t>
            </a:r>
            <a:r>
              <a:rPr lang="en-IN" sz="2000" i="1" dirty="0">
                <a:latin typeface="Arial"/>
                <a:cs typeface="Arial"/>
              </a:rPr>
              <a:t>function  </a:t>
            </a:r>
            <a:r>
              <a:rPr lang="en-IN" sz="2000" i="1" spc="5" dirty="0">
                <a:latin typeface="Arial"/>
                <a:cs typeface="Arial"/>
              </a:rPr>
              <a:t>name </a:t>
            </a:r>
            <a:r>
              <a:rPr lang="en-IN" sz="2000" i="1" spc="-1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spc="-10" dirty="0">
                <a:latin typeface="Times New Roman"/>
                <a:cs typeface="Times New Roman"/>
              </a:rPr>
              <a:t> </a:t>
            </a:r>
            <a:r>
              <a:rPr lang="en-IN" sz="2000" i="1" spc="10" dirty="0">
                <a:latin typeface="Arial"/>
                <a:cs typeface="Arial"/>
              </a:rPr>
              <a:t>open </a:t>
            </a:r>
            <a:r>
              <a:rPr lang="en-IN" sz="2000" i="1" dirty="0">
                <a:latin typeface="Arial"/>
                <a:cs typeface="Arial"/>
              </a:rPr>
              <a:t>parenthesis </a:t>
            </a:r>
            <a:r>
              <a:rPr lang="en-IN" sz="2000" i="1" spc="-1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spc="-10" dirty="0">
                <a:latin typeface="Times New Roman"/>
                <a:cs typeface="Times New Roman"/>
              </a:rPr>
              <a:t> </a:t>
            </a:r>
            <a:r>
              <a:rPr lang="en-IN" sz="2000" i="1" spc="10" dirty="0">
                <a:latin typeface="Arial"/>
                <a:cs typeface="Arial"/>
              </a:rPr>
              <a:t>enter  </a:t>
            </a:r>
            <a:r>
              <a:rPr lang="en-IN" sz="2000" i="1" spc="5" dirty="0">
                <a:latin typeface="Arial"/>
                <a:cs typeface="Arial"/>
              </a:rPr>
              <a:t>all arguments </a:t>
            </a:r>
            <a:r>
              <a:rPr lang="en-IN" sz="2000" i="1" dirty="0">
                <a:latin typeface="Arial"/>
                <a:cs typeface="Arial"/>
              </a:rPr>
              <a:t>(optional </a:t>
            </a:r>
            <a:r>
              <a:rPr lang="en-IN" sz="2000" i="1" spc="5" dirty="0">
                <a:latin typeface="Arial"/>
                <a:cs typeface="Arial"/>
              </a:rPr>
              <a:t>arguments  </a:t>
            </a:r>
            <a:r>
              <a:rPr lang="en-IN" sz="2000" i="1" spc="10" dirty="0">
                <a:latin typeface="Arial"/>
                <a:cs typeface="Arial"/>
              </a:rPr>
              <a:t>may be </a:t>
            </a:r>
            <a:r>
              <a:rPr lang="en-IN" sz="2000" i="1" spc="5" dirty="0">
                <a:latin typeface="Arial"/>
                <a:cs typeface="Arial"/>
              </a:rPr>
              <a:t>skipped) </a:t>
            </a:r>
            <a:r>
              <a:rPr lang="en-IN" sz="2000" i="1" spc="-1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spc="-10" dirty="0">
                <a:latin typeface="Times New Roman"/>
                <a:cs typeface="Times New Roman"/>
              </a:rPr>
              <a:t> </a:t>
            </a:r>
            <a:r>
              <a:rPr lang="en-IN" sz="2000" i="1" spc="5" dirty="0">
                <a:latin typeface="Arial"/>
                <a:cs typeface="Arial"/>
              </a:rPr>
              <a:t>close  </a:t>
            </a:r>
            <a:r>
              <a:rPr lang="en-IN" sz="2000" i="1" spc="10" dirty="0" err="1">
                <a:latin typeface="Arial"/>
                <a:cs typeface="Arial"/>
              </a:rPr>
              <a:t>parenthesi</a:t>
            </a:r>
            <a:r>
              <a:rPr lang="en-IN" sz="2000" i="1" spc="10" dirty="0">
                <a:latin typeface="Arial"/>
                <a:cs typeface="Arial"/>
              </a:rPr>
              <a:t> </a:t>
            </a:r>
            <a:r>
              <a:rPr lang="en-IN" sz="2000" i="1" spc="-1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000" i="1" spc="-10" dirty="0">
                <a:latin typeface="Times New Roman"/>
                <a:cs typeface="Times New Roman"/>
              </a:rPr>
              <a:t> </a:t>
            </a:r>
            <a:r>
              <a:rPr lang="en-IN" sz="2000" i="1" spc="-5" dirty="0">
                <a:latin typeface="Arial"/>
                <a:cs typeface="Arial"/>
              </a:rPr>
              <a:t>hit</a:t>
            </a:r>
            <a:r>
              <a:rPr lang="en-IN" sz="2000" i="1" spc="-65" dirty="0">
                <a:latin typeface="Arial"/>
                <a:cs typeface="Arial"/>
              </a:rPr>
              <a:t> </a:t>
            </a:r>
            <a:r>
              <a:rPr lang="en-IN" sz="2000" i="1" spc="10" dirty="0">
                <a:latin typeface="Arial"/>
                <a:cs typeface="Arial"/>
              </a:rPr>
              <a:t>enter</a:t>
            </a:r>
            <a:endParaRPr lang="en-IN" sz="2000" i="1" dirty="0">
              <a:latin typeface="Arial"/>
              <a:cs typeface="Arial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2125182836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E2037D62-C725-4D8E-A5EE-2305681A2B8A}"/>
              </a:ext>
            </a:extLst>
          </p:cNvPr>
          <p:cNvSpPr txBox="1"/>
          <p:nvPr/>
        </p:nvSpPr>
        <p:spPr>
          <a:xfrm>
            <a:off x="448461" y="1649651"/>
            <a:ext cx="4170960" cy="520834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FIND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99"/>
              </a:lnSpc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position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 character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string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within 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supplied text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string (case-  sensitive)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812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Find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</a:t>
            </a:r>
            <a:r>
              <a:rPr sz="24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282575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Within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7150" indent="-302260"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 </a:t>
            </a:r>
            <a:r>
              <a:rPr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77357CE8-9B19-4596-ABFB-B285E4C3BBC0}"/>
              </a:ext>
            </a:extLst>
          </p:cNvPr>
          <p:cNvGrpSpPr/>
          <p:nvPr/>
        </p:nvGrpSpPr>
        <p:grpSpPr>
          <a:xfrm>
            <a:off x="3215640" y="2003172"/>
            <a:ext cx="8781797" cy="3855720"/>
            <a:chOff x="3215640" y="2003172"/>
            <a:chExt cx="8781797" cy="3855720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49B176B2-D010-4BCB-9B1E-C518BE295C95}"/>
                </a:ext>
              </a:extLst>
            </p:cNvPr>
            <p:cNvSpPr/>
            <p:nvPr/>
          </p:nvSpPr>
          <p:spPr>
            <a:xfrm>
              <a:off x="5246117" y="2003172"/>
              <a:ext cx="6751320" cy="3855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52902BD1-9102-481A-BBCD-50F33BD5D63F}"/>
                </a:ext>
              </a:extLst>
            </p:cNvPr>
            <p:cNvSpPr/>
            <p:nvPr/>
          </p:nvSpPr>
          <p:spPr>
            <a:xfrm>
              <a:off x="3215640" y="2271268"/>
              <a:ext cx="883919" cy="173990"/>
            </a:xfrm>
            <a:custGeom>
              <a:avLst/>
              <a:gdLst/>
              <a:ahLst/>
              <a:cxnLst/>
              <a:rect l="l" t="t" r="r" b="b"/>
              <a:pathLst>
                <a:path w="883920" h="173989">
                  <a:moveTo>
                    <a:pt x="883919" y="0"/>
                  </a:moveTo>
                  <a:lnTo>
                    <a:pt x="0" y="0"/>
                  </a:lnTo>
                  <a:lnTo>
                    <a:pt x="0" y="173736"/>
                  </a:lnTo>
                  <a:lnTo>
                    <a:pt x="883919" y="173736"/>
                  </a:lnTo>
                  <a:lnTo>
                    <a:pt x="8839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3234934124"/>
      </p:ext>
    </p:ext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D9E97A6A-72C1-40B7-90F9-17A67E7CE044}"/>
              </a:ext>
            </a:extLst>
          </p:cNvPr>
          <p:cNvSpPr txBox="1"/>
          <p:nvPr/>
        </p:nvSpPr>
        <p:spPr>
          <a:xfrm>
            <a:off x="307975" y="1740509"/>
            <a:ext cx="4525394" cy="511749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SEARCH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200"/>
              </a:lnSpc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Returns the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position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 character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text string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within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supplied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string (not-case- </a:t>
            </a:r>
            <a:r>
              <a:rPr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sensitive</a:t>
            </a:r>
            <a:r>
              <a:rPr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accepts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wildcard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characters)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812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Find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</a:t>
            </a:r>
            <a:r>
              <a:rPr sz="22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282575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Within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715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xmlns="" id="{570A3B4D-AE19-4F39-9CDA-7D41ED8476C0}"/>
              </a:ext>
            </a:extLst>
          </p:cNvPr>
          <p:cNvGrpSpPr/>
          <p:nvPr/>
        </p:nvGrpSpPr>
        <p:grpSpPr>
          <a:xfrm>
            <a:off x="5033821" y="2131060"/>
            <a:ext cx="6754495" cy="3855720"/>
            <a:chOff x="3160776" y="2131060"/>
            <a:chExt cx="6754495" cy="3855720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FE2DB45F-6642-4B37-B3BC-5B168EEC9B3C}"/>
                </a:ext>
              </a:extLst>
            </p:cNvPr>
            <p:cNvSpPr/>
            <p:nvPr/>
          </p:nvSpPr>
          <p:spPr>
            <a:xfrm>
              <a:off x="3160776" y="2131060"/>
              <a:ext cx="6754368" cy="3855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6A7EE2DA-B8B8-4BEA-9A1B-B7718387CD28}"/>
                </a:ext>
              </a:extLst>
            </p:cNvPr>
            <p:cNvSpPr/>
            <p:nvPr/>
          </p:nvSpPr>
          <p:spPr>
            <a:xfrm>
              <a:off x="3240024" y="2256028"/>
              <a:ext cx="883919" cy="173990"/>
            </a:xfrm>
            <a:custGeom>
              <a:avLst/>
              <a:gdLst/>
              <a:ahLst/>
              <a:cxnLst/>
              <a:rect l="l" t="t" r="r" b="b"/>
              <a:pathLst>
                <a:path w="883920" h="173989">
                  <a:moveTo>
                    <a:pt x="883920" y="0"/>
                  </a:moveTo>
                  <a:lnTo>
                    <a:pt x="0" y="0"/>
                  </a:lnTo>
                  <a:lnTo>
                    <a:pt x="0" y="173736"/>
                  </a:lnTo>
                  <a:lnTo>
                    <a:pt x="883920" y="173736"/>
                  </a:lnTo>
                  <a:lnTo>
                    <a:pt x="883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3646106149"/>
      </p:ext>
    </p:ext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5571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2A16BF1C-9659-44ED-8214-52FB05ECBC08}"/>
              </a:ext>
            </a:extLst>
          </p:cNvPr>
          <p:cNvSpPr txBox="1"/>
          <p:nvPr/>
        </p:nvSpPr>
        <p:spPr>
          <a:xfrm>
            <a:off x="307975" y="1554988"/>
            <a:ext cx="5277089" cy="511749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REPLACE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7620" algn="just">
              <a:lnSpc>
                <a:spcPct val="101499"/>
              </a:lnSpc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Replaces all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part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string  with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another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string (from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user  supplied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position)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Old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(Cell Reference,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Start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(Cell Reference, </a:t>
            </a:r>
            <a:r>
              <a:rPr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  <a:tab pos="1063625" algn="l"/>
                <a:tab pos="1353185" algn="l"/>
                <a:tab pos="2326005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sz="2200" i="1" spc="40" dirty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</a:t>
            </a:r>
            <a:r>
              <a:rPr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2587614D-5234-4111-A052-4998FA698056}"/>
              </a:ext>
            </a:extLst>
          </p:cNvPr>
          <p:cNvSpPr/>
          <p:nvPr/>
        </p:nvSpPr>
        <p:spPr>
          <a:xfrm>
            <a:off x="5719914" y="1869122"/>
            <a:ext cx="6117336" cy="3889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02653929"/>
      </p:ext>
    </p:extLst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81038"/>
            <a:ext cx="37913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9343D302-611C-4262-B71C-09CA846E85F3}"/>
              </a:ext>
            </a:extLst>
          </p:cNvPr>
          <p:cNvSpPr txBox="1"/>
          <p:nvPr/>
        </p:nvSpPr>
        <p:spPr>
          <a:xfrm>
            <a:off x="460375" y="1601962"/>
            <a:ext cx="4448003" cy="520527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SUBSTITUTE</a:t>
            </a: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985" algn="just">
              <a:lnSpc>
                <a:spcPct val="101499"/>
              </a:lnSpc>
            </a:pPr>
            <a:r>
              <a:rPr sz="2100" i="1" dirty="0">
                <a:latin typeface="Segoe UI" panose="020B0502040204020203" pitchFamily="34" charset="0"/>
                <a:cs typeface="Segoe UI" panose="020B0502040204020203" pitchFamily="34" charset="0"/>
              </a:rPr>
              <a:t>Substitutes </a:t>
            </a: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all occurrences</a:t>
            </a:r>
            <a:r>
              <a:rPr sz="21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a  </a:t>
            </a: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search </a:t>
            </a:r>
            <a:r>
              <a:rPr sz="21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100" i="1" dirty="0">
                <a:latin typeface="Segoe UI" panose="020B0502040204020203" pitchFamily="34" charset="0"/>
                <a:cs typeface="Segoe UI" panose="020B0502040204020203" pitchFamily="34" charset="0"/>
              </a:rPr>
              <a:t>string, within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sz="2100" i="1" dirty="0">
                <a:latin typeface="Segoe UI" panose="020B0502040204020203" pitchFamily="34" charset="0"/>
                <a:cs typeface="Segoe UI" panose="020B0502040204020203" pitchFamily="34" charset="0"/>
              </a:rPr>
              <a:t>original  text string, with </a:t>
            </a: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supplied 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replacement</a:t>
            </a:r>
            <a:r>
              <a:rPr sz="21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100" i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1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Argument/s:</a:t>
            </a: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(Cell Reference, </a:t>
            </a: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 Formula)</a:t>
            </a: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100" i="1" dirty="0">
                <a:latin typeface="Segoe UI" panose="020B0502040204020203" pitchFamily="34" charset="0"/>
                <a:cs typeface="Segoe UI" panose="020B0502040204020203" pitchFamily="34" charset="0"/>
              </a:rPr>
              <a:t>Old </a:t>
            </a: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(Cell Reference, </a:t>
            </a: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1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(Cell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Reference, </a:t>
            </a:r>
            <a:r>
              <a:rPr sz="21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 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1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Formula)</a:t>
            </a:r>
            <a:endParaRPr lang="en-IN" sz="21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Instance Number (Cell reference, Value or formula)</a:t>
            </a:r>
            <a:endParaRPr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xmlns="" id="{B7C41850-2547-4EC8-8FAB-E97650ED2689}"/>
              </a:ext>
            </a:extLst>
          </p:cNvPr>
          <p:cNvSpPr/>
          <p:nvPr/>
        </p:nvSpPr>
        <p:spPr>
          <a:xfrm>
            <a:off x="5211884" y="1880187"/>
            <a:ext cx="6623304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42680060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625430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xmlns="" id="{15C29F03-0940-4908-82F7-3093A6E8E295}"/>
              </a:ext>
            </a:extLst>
          </p:cNvPr>
          <p:cNvSpPr txBox="1"/>
          <p:nvPr/>
        </p:nvSpPr>
        <p:spPr>
          <a:xfrm>
            <a:off x="838197" y="1631087"/>
            <a:ext cx="2684145" cy="34038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the arrow</a:t>
            </a:r>
            <a:r>
              <a:rPr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keys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sz="20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A3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sz="20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"=SUM("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"Up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Arrow"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key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A1 Enter</a:t>
            </a:r>
            <a:r>
              <a:rPr sz="20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":"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"Up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Arrow"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key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A2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"("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Hit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xmlns="" id="{49260271-2703-4D37-9AB7-DDBABDC03EB0}"/>
              </a:ext>
            </a:extLst>
          </p:cNvPr>
          <p:cNvSpPr txBox="1"/>
          <p:nvPr/>
        </p:nvSpPr>
        <p:spPr>
          <a:xfrm>
            <a:off x="7093087" y="5306567"/>
            <a:ext cx="4527165" cy="957955"/>
          </a:xfrm>
          <a:prstGeom prst="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81915" marR="170815">
              <a:lnSpc>
                <a:spcPct val="101899"/>
              </a:lnSpc>
              <a:spcBef>
                <a:spcPts val="285"/>
              </a:spcBef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2013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color-codes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range addresses and</a:t>
            </a:r>
            <a:r>
              <a:rPr sz="2000" i="1" spc="-2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ranges 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you’re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entering or  editing a</a:t>
            </a:r>
            <a:r>
              <a:rPr sz="20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object 17">
            <a:extLst>
              <a:ext uri="{FF2B5EF4-FFF2-40B4-BE49-F238E27FC236}">
                <a16:creationId xmlns:a16="http://schemas.microsoft.com/office/drawing/2014/main" xmlns="" id="{2BBD7D02-B194-4B89-B612-437AED37DBA6}"/>
              </a:ext>
            </a:extLst>
          </p:cNvPr>
          <p:cNvSpPr txBox="1"/>
          <p:nvPr/>
        </p:nvSpPr>
        <p:spPr>
          <a:xfrm>
            <a:off x="559834" y="5616716"/>
            <a:ext cx="3772753" cy="620298"/>
          </a:xfrm>
          <a:prstGeom prst="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100"/>
              </a:spcBef>
            </a:pPr>
            <a:r>
              <a:rPr sz="20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point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the data cells  by using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sz="20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mouse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xmlns="" id="{8CF402D2-9F8D-4FA8-90E0-73DFE0004224}"/>
              </a:ext>
            </a:extLst>
          </p:cNvPr>
          <p:cNvSpPr/>
          <p:nvPr/>
        </p:nvSpPr>
        <p:spPr>
          <a:xfrm>
            <a:off x="4584702" y="1856740"/>
            <a:ext cx="7412735" cy="3112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63062812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81038"/>
            <a:ext cx="580447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0770DD91-7136-467C-B3F4-0FE43ADDFA6A}"/>
              </a:ext>
            </a:extLst>
          </p:cNvPr>
          <p:cNvSpPr/>
          <p:nvPr/>
        </p:nvSpPr>
        <p:spPr>
          <a:xfrm>
            <a:off x="4526789" y="1772558"/>
            <a:ext cx="7470648" cy="39498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932EF8C5-6AFD-432A-A222-3AF889F2CF02}"/>
              </a:ext>
            </a:extLst>
          </p:cNvPr>
          <p:cNvSpPr txBox="1"/>
          <p:nvPr/>
        </p:nvSpPr>
        <p:spPr>
          <a:xfrm>
            <a:off x="296061" y="1772558"/>
            <a:ext cx="3934985" cy="30591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the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“Fx”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button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insert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35280" algn="l"/>
                <a:tab pos="335915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sz="22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A3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35280" algn="l"/>
                <a:tab pos="335915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"Fx“ </a:t>
            </a:r>
            <a:r>
              <a:rPr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(or Shift </a:t>
            </a:r>
            <a:r>
              <a:rPr sz="2200" b="1" i="1" u="sng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sz="2200" b="1" i="1" u="sng" spc="5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F3)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35280" algn="l"/>
                <a:tab pos="335915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desired</a:t>
            </a:r>
            <a:r>
              <a:rPr sz="22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35280" algn="l"/>
                <a:tab pos="335915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sz="22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"Ok"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buAutoNum type="arabicPeriod"/>
              <a:tabLst>
                <a:tab pos="335280" algn="l"/>
                <a:tab pos="335915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Insert</a:t>
            </a:r>
            <a:r>
              <a:rPr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"Arguments"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35280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35280" algn="l"/>
                <a:tab pos="335915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Hit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enter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491230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19734" y="651721"/>
            <a:ext cx="59903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40C04B67-8C0D-44CB-A162-B2F3D21E749E}"/>
              </a:ext>
            </a:extLst>
          </p:cNvPr>
          <p:cNvSpPr txBox="1"/>
          <p:nvPr/>
        </p:nvSpPr>
        <p:spPr>
          <a:xfrm>
            <a:off x="319734" y="1717879"/>
            <a:ext cx="3990136" cy="344017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065">
              <a:spcBef>
                <a:spcPts val="120"/>
              </a:spcBef>
              <a:tabLst>
                <a:tab pos="314325" algn="l"/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the “Formulas</a:t>
            </a:r>
            <a:r>
              <a:rPr lang="en-IN" sz="22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Tab”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endParaRPr lang="en-IN" sz="22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sz="22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A3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“Formulas"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101000"/>
              </a:lnSpc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desired function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 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clicking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“Expand” of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required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group and</a:t>
            </a:r>
            <a:r>
              <a:rPr sz="2200" i="1" spc="-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clicking 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Insert</a:t>
            </a:r>
            <a:r>
              <a:rPr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"Arguments"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Hit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enter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object 10">
            <a:extLst>
              <a:ext uri="{FF2B5EF4-FFF2-40B4-BE49-F238E27FC236}">
                <a16:creationId xmlns:a16="http://schemas.microsoft.com/office/drawing/2014/main" xmlns="" id="{4F7476CF-1B36-45B8-BCAD-EAC6500CC595}"/>
              </a:ext>
            </a:extLst>
          </p:cNvPr>
          <p:cNvGrpSpPr/>
          <p:nvPr/>
        </p:nvGrpSpPr>
        <p:grpSpPr>
          <a:xfrm>
            <a:off x="4952490" y="2159178"/>
            <a:ext cx="7145020" cy="2752725"/>
            <a:chOff x="3133344" y="2131060"/>
            <a:chExt cx="7145020" cy="2752725"/>
          </a:xfrm>
        </p:grpSpPr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2984FC12-CF5B-42AF-97B8-E91768B88F4C}"/>
                </a:ext>
              </a:extLst>
            </p:cNvPr>
            <p:cNvSpPr/>
            <p:nvPr/>
          </p:nvSpPr>
          <p:spPr>
            <a:xfrm>
              <a:off x="3133344" y="2131060"/>
              <a:ext cx="7144511" cy="15300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E09B5CC4-393A-4C17-9E81-7DC77769CDF1}"/>
                </a:ext>
              </a:extLst>
            </p:cNvPr>
            <p:cNvSpPr/>
            <p:nvPr/>
          </p:nvSpPr>
          <p:spPr>
            <a:xfrm>
              <a:off x="3526536" y="3405124"/>
              <a:ext cx="192024" cy="1889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xmlns="" id="{8EFB19F4-1475-4FC5-ACDD-F17167FABB14}"/>
                </a:ext>
              </a:extLst>
            </p:cNvPr>
            <p:cNvSpPr/>
            <p:nvPr/>
          </p:nvSpPr>
          <p:spPr>
            <a:xfrm>
              <a:off x="4581144" y="3405124"/>
              <a:ext cx="192023" cy="1889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xmlns="" id="{2FE0E5B0-21ED-488C-8730-F43CF824B05F}"/>
                </a:ext>
              </a:extLst>
            </p:cNvPr>
            <p:cNvSpPr/>
            <p:nvPr/>
          </p:nvSpPr>
          <p:spPr>
            <a:xfrm>
              <a:off x="5099304" y="3405124"/>
              <a:ext cx="192024" cy="18897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xmlns="" id="{0FB5FBC5-D33B-49CF-9A6C-6D92A1E82D41}"/>
                </a:ext>
              </a:extLst>
            </p:cNvPr>
            <p:cNvSpPr/>
            <p:nvPr/>
          </p:nvSpPr>
          <p:spPr>
            <a:xfrm>
              <a:off x="5815583" y="3405124"/>
              <a:ext cx="192024" cy="18897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xmlns="" id="{C485D881-64F0-4DC9-BF7D-6CCD64B13707}"/>
                </a:ext>
              </a:extLst>
            </p:cNvPr>
            <p:cNvSpPr/>
            <p:nvPr/>
          </p:nvSpPr>
          <p:spPr>
            <a:xfrm>
              <a:off x="6452615" y="3405124"/>
              <a:ext cx="188976" cy="19202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xmlns="" id="{E5AD6D74-9874-4076-8CC7-70D7D75BB565}"/>
                </a:ext>
              </a:extLst>
            </p:cNvPr>
            <p:cNvSpPr/>
            <p:nvPr/>
          </p:nvSpPr>
          <p:spPr>
            <a:xfrm>
              <a:off x="7324344" y="3405124"/>
              <a:ext cx="188975" cy="18897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8">
              <a:extLst>
                <a:ext uri="{FF2B5EF4-FFF2-40B4-BE49-F238E27FC236}">
                  <a16:creationId xmlns:a16="http://schemas.microsoft.com/office/drawing/2014/main" xmlns="" id="{7BEB064F-E23A-45E1-83F7-445359BE0EDC}"/>
                </a:ext>
              </a:extLst>
            </p:cNvPr>
            <p:cNvSpPr/>
            <p:nvPr/>
          </p:nvSpPr>
          <p:spPr>
            <a:xfrm>
              <a:off x="8357615" y="3405124"/>
              <a:ext cx="188975" cy="18897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>
              <a:extLst>
                <a:ext uri="{FF2B5EF4-FFF2-40B4-BE49-F238E27FC236}">
                  <a16:creationId xmlns:a16="http://schemas.microsoft.com/office/drawing/2014/main" xmlns="" id="{6E4B878F-1005-4697-B234-B2CF9C690427}"/>
                </a:ext>
              </a:extLst>
            </p:cNvPr>
            <p:cNvSpPr/>
            <p:nvPr/>
          </p:nvSpPr>
          <p:spPr>
            <a:xfrm>
              <a:off x="8955023" y="3405124"/>
              <a:ext cx="192024" cy="1889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xmlns="" id="{BD80B89B-ECBF-427B-8519-07C0F8376B3A}"/>
                </a:ext>
              </a:extLst>
            </p:cNvPr>
            <p:cNvSpPr/>
            <p:nvPr/>
          </p:nvSpPr>
          <p:spPr>
            <a:xfrm>
              <a:off x="10073639" y="3405124"/>
              <a:ext cx="188975" cy="1889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1">
              <a:extLst>
                <a:ext uri="{FF2B5EF4-FFF2-40B4-BE49-F238E27FC236}">
                  <a16:creationId xmlns:a16="http://schemas.microsoft.com/office/drawing/2014/main" xmlns="" id="{4CB9C191-A6A2-4FD6-9D26-3C4818BD6AE1}"/>
                </a:ext>
              </a:extLst>
            </p:cNvPr>
            <p:cNvSpPr/>
            <p:nvPr/>
          </p:nvSpPr>
          <p:spPr>
            <a:xfrm>
              <a:off x="3672840" y="3539235"/>
              <a:ext cx="5386070" cy="920750"/>
            </a:xfrm>
            <a:custGeom>
              <a:avLst/>
              <a:gdLst/>
              <a:ahLst/>
              <a:cxnLst/>
              <a:rect l="l" t="t" r="r" b="b"/>
              <a:pathLst>
                <a:path w="5386070" h="920750">
                  <a:moveTo>
                    <a:pt x="3078480" y="737616"/>
                  </a:moveTo>
                  <a:lnTo>
                    <a:pt x="3047136" y="744474"/>
                  </a:lnTo>
                  <a:lnTo>
                    <a:pt x="2889504" y="36576"/>
                  </a:lnTo>
                  <a:lnTo>
                    <a:pt x="2859024" y="45720"/>
                  </a:lnTo>
                  <a:lnTo>
                    <a:pt x="3012452" y="745058"/>
                  </a:lnTo>
                  <a:lnTo>
                    <a:pt x="3002407" y="754265"/>
                  </a:lnTo>
                  <a:lnTo>
                    <a:pt x="2992564" y="756412"/>
                  </a:lnTo>
                  <a:lnTo>
                    <a:pt x="2990088" y="752856"/>
                  </a:lnTo>
                  <a:lnTo>
                    <a:pt x="2989592" y="753745"/>
                  </a:lnTo>
                  <a:lnTo>
                    <a:pt x="2304288" y="6096"/>
                  </a:lnTo>
                  <a:lnTo>
                    <a:pt x="2279904" y="27432"/>
                  </a:lnTo>
                  <a:lnTo>
                    <a:pt x="2969196" y="779411"/>
                  </a:lnTo>
                  <a:lnTo>
                    <a:pt x="1584960" y="0"/>
                  </a:lnTo>
                  <a:lnTo>
                    <a:pt x="1569720" y="30480"/>
                  </a:lnTo>
                  <a:lnTo>
                    <a:pt x="2799359" y="722833"/>
                  </a:lnTo>
                  <a:lnTo>
                    <a:pt x="1066800" y="0"/>
                  </a:lnTo>
                  <a:lnTo>
                    <a:pt x="1051560" y="30480"/>
                  </a:lnTo>
                  <a:lnTo>
                    <a:pt x="2951899" y="822058"/>
                  </a:lnTo>
                  <a:lnTo>
                    <a:pt x="2948940" y="827430"/>
                  </a:lnTo>
                  <a:lnTo>
                    <a:pt x="2947416" y="826008"/>
                  </a:lnTo>
                  <a:lnTo>
                    <a:pt x="2944850" y="834821"/>
                  </a:lnTo>
                  <a:lnTo>
                    <a:pt x="2941307" y="841248"/>
                  </a:lnTo>
                  <a:lnTo>
                    <a:pt x="2942971" y="841298"/>
                  </a:lnTo>
                  <a:lnTo>
                    <a:pt x="2938107" y="858075"/>
                  </a:lnTo>
                  <a:lnTo>
                    <a:pt x="9144" y="0"/>
                  </a:lnTo>
                  <a:lnTo>
                    <a:pt x="0" y="33528"/>
                  </a:lnTo>
                  <a:lnTo>
                    <a:pt x="2929229" y="888657"/>
                  </a:lnTo>
                  <a:lnTo>
                    <a:pt x="2919984" y="920496"/>
                  </a:lnTo>
                  <a:lnTo>
                    <a:pt x="3029712" y="902208"/>
                  </a:lnTo>
                  <a:lnTo>
                    <a:pt x="3019831" y="893064"/>
                  </a:lnTo>
                  <a:lnTo>
                    <a:pt x="2974162" y="850785"/>
                  </a:lnTo>
                  <a:lnTo>
                    <a:pt x="3054096" y="844296"/>
                  </a:lnTo>
                  <a:lnTo>
                    <a:pt x="3071507" y="768096"/>
                  </a:lnTo>
                  <a:lnTo>
                    <a:pt x="3078480" y="737616"/>
                  </a:lnTo>
                  <a:close/>
                </a:path>
                <a:path w="5386070" h="920750">
                  <a:moveTo>
                    <a:pt x="3703320" y="24384"/>
                  </a:moveTo>
                  <a:lnTo>
                    <a:pt x="3675888" y="6096"/>
                  </a:lnTo>
                  <a:lnTo>
                    <a:pt x="3151632" y="731062"/>
                  </a:lnTo>
                  <a:lnTo>
                    <a:pt x="3127248" y="713232"/>
                  </a:lnTo>
                  <a:lnTo>
                    <a:pt x="3108960" y="822960"/>
                  </a:lnTo>
                  <a:lnTo>
                    <a:pt x="3206496" y="771144"/>
                  </a:lnTo>
                  <a:lnTo>
                    <a:pt x="3198152" y="765060"/>
                  </a:lnTo>
                  <a:lnTo>
                    <a:pt x="3179648" y="751535"/>
                  </a:lnTo>
                  <a:lnTo>
                    <a:pt x="3703320" y="24384"/>
                  </a:lnTo>
                  <a:close/>
                </a:path>
                <a:path w="5386070" h="920750">
                  <a:moveTo>
                    <a:pt x="5385816" y="54864"/>
                  </a:moveTo>
                  <a:lnTo>
                    <a:pt x="5373624" y="24384"/>
                  </a:lnTo>
                  <a:lnTo>
                    <a:pt x="3274263" y="850214"/>
                  </a:lnTo>
                  <a:lnTo>
                    <a:pt x="3271964" y="844296"/>
                  </a:lnTo>
                  <a:lnTo>
                    <a:pt x="3276600" y="844296"/>
                  </a:lnTo>
                  <a:lnTo>
                    <a:pt x="3265563" y="822960"/>
                  </a:lnTo>
                  <a:lnTo>
                    <a:pt x="3261576" y="815263"/>
                  </a:lnTo>
                  <a:lnTo>
                    <a:pt x="4788408" y="54864"/>
                  </a:lnTo>
                  <a:lnTo>
                    <a:pt x="4773168" y="24384"/>
                  </a:lnTo>
                  <a:lnTo>
                    <a:pt x="3245916" y="784999"/>
                  </a:lnTo>
                  <a:lnTo>
                    <a:pt x="3230880" y="755904"/>
                  </a:lnTo>
                  <a:lnTo>
                    <a:pt x="3163824" y="844296"/>
                  </a:lnTo>
                  <a:lnTo>
                    <a:pt x="3237839" y="844296"/>
                  </a:lnTo>
                  <a:lnTo>
                    <a:pt x="3188208" y="902208"/>
                  </a:lnTo>
                  <a:lnTo>
                    <a:pt x="3297936" y="911352"/>
                  </a:lnTo>
                  <a:lnTo>
                    <a:pt x="3288487" y="886968"/>
                  </a:lnTo>
                  <a:lnTo>
                    <a:pt x="3286112" y="880833"/>
                  </a:lnTo>
                  <a:lnTo>
                    <a:pt x="5385816" y="54864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">
              <a:extLst>
                <a:ext uri="{FF2B5EF4-FFF2-40B4-BE49-F238E27FC236}">
                  <a16:creationId xmlns:a16="http://schemas.microsoft.com/office/drawing/2014/main" xmlns="" id="{8C2064D1-25A3-417D-BEAB-454A650D22AD}"/>
                </a:ext>
              </a:extLst>
            </p:cNvPr>
            <p:cNvSpPr/>
            <p:nvPr/>
          </p:nvSpPr>
          <p:spPr>
            <a:xfrm>
              <a:off x="6684264" y="4343908"/>
              <a:ext cx="192024" cy="1920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3">
              <a:extLst>
                <a:ext uri="{FF2B5EF4-FFF2-40B4-BE49-F238E27FC236}">
                  <a16:creationId xmlns:a16="http://schemas.microsoft.com/office/drawing/2014/main" xmlns="" id="{31D9359C-16D6-4EF0-95F7-017AA3A77333}"/>
                </a:ext>
              </a:extLst>
            </p:cNvPr>
            <p:cNvSpPr/>
            <p:nvPr/>
          </p:nvSpPr>
          <p:spPr>
            <a:xfrm>
              <a:off x="3456432" y="3539235"/>
              <a:ext cx="6659880" cy="1344295"/>
            </a:xfrm>
            <a:custGeom>
              <a:avLst/>
              <a:gdLst/>
              <a:ahLst/>
              <a:cxnLst/>
              <a:rect l="l" t="t" r="r" b="b"/>
              <a:pathLst>
                <a:path w="6659880" h="1344295">
                  <a:moveTo>
                    <a:pt x="6659880" y="33528"/>
                  </a:moveTo>
                  <a:lnTo>
                    <a:pt x="6650736" y="0"/>
                  </a:lnTo>
                  <a:lnTo>
                    <a:pt x="3940048" y="737616"/>
                  </a:lnTo>
                  <a:lnTo>
                    <a:pt x="112776" y="737616"/>
                  </a:lnTo>
                  <a:lnTo>
                    <a:pt x="70104" y="746772"/>
                  </a:lnTo>
                  <a:lnTo>
                    <a:pt x="18275" y="786396"/>
                  </a:lnTo>
                  <a:lnTo>
                    <a:pt x="3048" y="826008"/>
                  </a:lnTo>
                  <a:lnTo>
                    <a:pt x="0" y="850392"/>
                  </a:lnTo>
                  <a:lnTo>
                    <a:pt x="0" y="1231392"/>
                  </a:lnTo>
                  <a:lnTo>
                    <a:pt x="9144" y="1274064"/>
                  </a:lnTo>
                  <a:lnTo>
                    <a:pt x="48768" y="1325880"/>
                  </a:lnTo>
                  <a:lnTo>
                    <a:pt x="91440" y="1341120"/>
                  </a:lnTo>
                  <a:lnTo>
                    <a:pt x="112776" y="1344168"/>
                  </a:lnTo>
                  <a:lnTo>
                    <a:pt x="6537960" y="1344168"/>
                  </a:lnTo>
                  <a:lnTo>
                    <a:pt x="6580632" y="1335024"/>
                  </a:lnTo>
                  <a:lnTo>
                    <a:pt x="6617208" y="1310640"/>
                  </a:lnTo>
                  <a:lnTo>
                    <a:pt x="6626961" y="1298448"/>
                  </a:lnTo>
                  <a:lnTo>
                    <a:pt x="6629400" y="1295400"/>
                  </a:lnTo>
                  <a:lnTo>
                    <a:pt x="6632880" y="1289304"/>
                  </a:lnTo>
                  <a:lnTo>
                    <a:pt x="6641592" y="1274064"/>
                  </a:lnTo>
                  <a:lnTo>
                    <a:pt x="6645656" y="1261872"/>
                  </a:lnTo>
                  <a:lnTo>
                    <a:pt x="6647688" y="1255776"/>
                  </a:lnTo>
                  <a:lnTo>
                    <a:pt x="6648450" y="1249680"/>
                  </a:lnTo>
                  <a:lnTo>
                    <a:pt x="6650736" y="1231392"/>
                  </a:lnTo>
                  <a:lnTo>
                    <a:pt x="6650736" y="850392"/>
                  </a:lnTo>
                  <a:lnTo>
                    <a:pt x="6648450" y="832104"/>
                  </a:lnTo>
                  <a:lnTo>
                    <a:pt x="6647688" y="826008"/>
                  </a:lnTo>
                  <a:lnTo>
                    <a:pt x="6645935" y="819912"/>
                  </a:lnTo>
                  <a:lnTo>
                    <a:pt x="6642455" y="807720"/>
                  </a:lnTo>
                  <a:lnTo>
                    <a:pt x="6641592" y="804672"/>
                  </a:lnTo>
                  <a:lnTo>
                    <a:pt x="6633464" y="792480"/>
                  </a:lnTo>
                  <a:lnTo>
                    <a:pt x="6598920" y="755904"/>
                  </a:lnTo>
                  <a:lnTo>
                    <a:pt x="6559296" y="740664"/>
                  </a:lnTo>
                  <a:lnTo>
                    <a:pt x="6537960" y="737616"/>
                  </a:lnTo>
                  <a:lnTo>
                    <a:pt x="4072432" y="737616"/>
                  </a:lnTo>
                  <a:lnTo>
                    <a:pt x="6659880" y="33528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451090915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44640" y="681038"/>
            <a:ext cx="5849938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bject 37">
            <a:extLst>
              <a:ext uri="{FF2B5EF4-FFF2-40B4-BE49-F238E27FC236}">
                <a16:creationId xmlns:a16="http://schemas.microsoft.com/office/drawing/2014/main" xmlns="" id="{380662D7-621C-4416-9025-088F664AF59C}"/>
              </a:ext>
            </a:extLst>
          </p:cNvPr>
          <p:cNvSpPr txBox="1"/>
          <p:nvPr/>
        </p:nvSpPr>
        <p:spPr>
          <a:xfrm>
            <a:off x="4306716" y="5883649"/>
            <a:ext cx="7402051" cy="31495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1299"/>
              </a:lnSpc>
              <a:spcBef>
                <a:spcPts val="110"/>
              </a:spcBef>
            </a:pPr>
            <a:r>
              <a:rPr sz="2000" b="1" i="1" spc="5" dirty="0">
                <a:latin typeface="Calibri"/>
                <a:cs typeface="Calibri"/>
              </a:rPr>
              <a:t>"</a:t>
            </a:r>
            <a:endParaRPr sz="2000" i="1" dirty="0">
              <a:latin typeface="Calibri"/>
              <a:cs typeface="Calibri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xmlns="" id="{039C88A9-75B7-49BF-B632-D2D9F17CF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404414"/>
              </p:ext>
            </p:extLst>
          </p:nvPr>
        </p:nvGraphicFramePr>
        <p:xfrm>
          <a:off x="1710528" y="4509125"/>
          <a:ext cx="8168967" cy="191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8967">
                  <a:extLst>
                    <a:ext uri="{9D8B030D-6E8A-4147-A177-3AD203B41FA5}">
                      <a16:colId xmlns:a16="http://schemas.microsoft.com/office/drawing/2014/main" xmlns="" val="1911006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4515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226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3761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2613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200" spc="80" dirty="0">
                          <a:latin typeface="Arial"/>
                          <a:cs typeface="Arial"/>
                        </a:rPr>
                        <a:t>  =A1                           Relative</a:t>
                      </a:r>
                      <a:r>
                        <a:rPr lang="en-IN" sz="22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IN" sz="2200" spc="95" dirty="0">
                          <a:latin typeface="Arial"/>
                          <a:cs typeface="Arial"/>
                        </a:rPr>
                        <a:t>Reference</a:t>
                      </a:r>
                      <a:endParaRPr lang="en-IN" sz="2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8785024"/>
                  </a:ext>
                </a:extLst>
              </a:tr>
            </a:tbl>
          </a:graphicData>
        </a:graphic>
      </p:graphicFrame>
      <p:sp>
        <p:nvSpPr>
          <p:cNvPr id="32" name="object 23">
            <a:extLst>
              <a:ext uri="{FF2B5EF4-FFF2-40B4-BE49-F238E27FC236}">
                <a16:creationId xmlns:a16="http://schemas.microsoft.com/office/drawing/2014/main" xmlns="" id="{3504DB62-0020-4327-BD4E-BC41885CF15E}"/>
              </a:ext>
            </a:extLst>
          </p:cNvPr>
          <p:cNvSpPr txBox="1"/>
          <p:nvPr/>
        </p:nvSpPr>
        <p:spPr>
          <a:xfrm>
            <a:off x="1979513" y="4474958"/>
            <a:ext cx="148399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b="1" spc="16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b="1" spc="114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3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3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b="1" spc="1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3" name="object 24">
            <a:extLst>
              <a:ext uri="{FF2B5EF4-FFF2-40B4-BE49-F238E27FC236}">
                <a16:creationId xmlns:a16="http://schemas.microsoft.com/office/drawing/2014/main" xmlns="" id="{A1EA6AD4-7AFC-47FE-9F78-3A75AD013A1D}"/>
              </a:ext>
            </a:extLst>
          </p:cNvPr>
          <p:cNvSpPr txBox="1"/>
          <p:nvPr/>
        </p:nvSpPr>
        <p:spPr>
          <a:xfrm>
            <a:off x="6056460" y="4483705"/>
            <a:ext cx="122047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b="1" spc="3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ean</a:t>
            </a:r>
            <a:r>
              <a:rPr sz="2200" b="1" spc="-6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b="1" spc="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b="1" spc="135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4" name="object 25">
            <a:extLst>
              <a:ext uri="{FF2B5EF4-FFF2-40B4-BE49-F238E27FC236}">
                <a16:creationId xmlns:a16="http://schemas.microsoft.com/office/drawing/2014/main" xmlns="" id="{CEB3655B-8AF8-4853-9F84-908354B3B5D8}"/>
              </a:ext>
            </a:extLst>
          </p:cNvPr>
          <p:cNvSpPr txBox="1"/>
          <p:nvPr/>
        </p:nvSpPr>
        <p:spPr>
          <a:xfrm>
            <a:off x="2078295" y="4762301"/>
            <a:ext cx="8401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30" dirty="0">
                <a:latin typeface="Arial"/>
                <a:cs typeface="Arial"/>
              </a:rPr>
              <a:t>=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80" dirty="0">
                <a:latin typeface="Arial"/>
                <a:cs typeface="Arial"/>
              </a:rPr>
              <a:t>A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5" name="object 26">
            <a:extLst>
              <a:ext uri="{FF2B5EF4-FFF2-40B4-BE49-F238E27FC236}">
                <a16:creationId xmlns:a16="http://schemas.microsoft.com/office/drawing/2014/main" xmlns="" id="{FEB7321C-44E7-43A0-A870-3D771718C056}"/>
              </a:ext>
            </a:extLst>
          </p:cNvPr>
          <p:cNvSpPr txBox="1"/>
          <p:nvPr/>
        </p:nvSpPr>
        <p:spPr>
          <a:xfrm>
            <a:off x="4866788" y="4878729"/>
            <a:ext cx="359981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95" dirty="0">
                <a:latin typeface="Arial"/>
                <a:cs typeface="Arial"/>
              </a:rPr>
              <a:t>Column Reference</a:t>
            </a:r>
            <a:r>
              <a:rPr sz="2200" spc="-180" dirty="0">
                <a:latin typeface="Arial"/>
                <a:cs typeface="Arial"/>
              </a:rPr>
              <a:t>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6" name="object 27">
            <a:extLst>
              <a:ext uri="{FF2B5EF4-FFF2-40B4-BE49-F238E27FC236}">
                <a16:creationId xmlns:a16="http://schemas.microsoft.com/office/drawing/2014/main" xmlns="" id="{61785D39-0F4A-4274-9475-29041C062FC5}"/>
              </a:ext>
            </a:extLst>
          </p:cNvPr>
          <p:cNvSpPr txBox="1"/>
          <p:nvPr/>
        </p:nvSpPr>
        <p:spPr>
          <a:xfrm>
            <a:off x="2040655" y="5193494"/>
            <a:ext cx="8401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30" dirty="0">
                <a:latin typeface="Arial"/>
                <a:cs typeface="Arial"/>
              </a:rPr>
              <a:t>=</a:t>
            </a:r>
            <a:r>
              <a:rPr sz="2200" spc="180" dirty="0">
                <a:latin typeface="Arial"/>
                <a:cs typeface="Arial"/>
              </a:rPr>
              <a:t>A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7" name="object 28">
            <a:extLst>
              <a:ext uri="{FF2B5EF4-FFF2-40B4-BE49-F238E27FC236}">
                <a16:creationId xmlns:a16="http://schemas.microsoft.com/office/drawing/2014/main" xmlns="" id="{2BE9D99C-01FA-45F3-A484-B37DB9733889}"/>
              </a:ext>
            </a:extLst>
          </p:cNvPr>
          <p:cNvSpPr txBox="1"/>
          <p:nvPr/>
        </p:nvSpPr>
        <p:spPr>
          <a:xfrm>
            <a:off x="4888597" y="5240679"/>
            <a:ext cx="319405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75" dirty="0">
                <a:latin typeface="Arial"/>
                <a:cs typeface="Arial"/>
              </a:rPr>
              <a:t>Row </a:t>
            </a:r>
            <a:r>
              <a:rPr sz="2200" spc="95" dirty="0">
                <a:latin typeface="Arial"/>
                <a:cs typeface="Arial"/>
              </a:rPr>
              <a:t>Reference</a:t>
            </a:r>
            <a:r>
              <a:rPr sz="2200" spc="-220" dirty="0">
                <a:latin typeface="Arial"/>
                <a:cs typeface="Arial"/>
              </a:rPr>
              <a:t>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8" name="object 29">
            <a:extLst>
              <a:ext uri="{FF2B5EF4-FFF2-40B4-BE49-F238E27FC236}">
                <a16:creationId xmlns:a16="http://schemas.microsoft.com/office/drawing/2014/main" xmlns="" id="{B942DF2F-D109-4553-8ED0-80924E1BB43F}"/>
              </a:ext>
            </a:extLst>
          </p:cNvPr>
          <p:cNvSpPr txBox="1"/>
          <p:nvPr/>
        </p:nvSpPr>
        <p:spPr>
          <a:xfrm>
            <a:off x="2041105" y="5546124"/>
            <a:ext cx="10928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50" dirty="0">
                <a:latin typeface="Arial"/>
                <a:cs typeface="Arial"/>
              </a:rPr>
              <a:t>=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60" dirty="0">
                <a:latin typeface="Arial"/>
                <a:cs typeface="Arial"/>
              </a:rPr>
              <a:t>A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9" name="object 30">
            <a:extLst>
              <a:ext uri="{FF2B5EF4-FFF2-40B4-BE49-F238E27FC236}">
                <a16:creationId xmlns:a16="http://schemas.microsoft.com/office/drawing/2014/main" xmlns="" id="{CB57FD9D-3DA7-4D56-A54C-57A892355799}"/>
              </a:ext>
            </a:extLst>
          </p:cNvPr>
          <p:cNvSpPr txBox="1"/>
          <p:nvPr/>
        </p:nvSpPr>
        <p:spPr>
          <a:xfrm>
            <a:off x="4891288" y="5622324"/>
            <a:ext cx="459359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95" dirty="0">
                <a:latin typeface="Arial"/>
                <a:cs typeface="Arial"/>
              </a:rPr>
              <a:t>Column </a:t>
            </a:r>
            <a:r>
              <a:rPr sz="2200" spc="145" dirty="0">
                <a:latin typeface="Arial"/>
                <a:cs typeface="Arial"/>
              </a:rPr>
              <a:t>&amp; </a:t>
            </a:r>
            <a:r>
              <a:rPr sz="2200" spc="180" dirty="0">
                <a:latin typeface="Arial"/>
                <a:cs typeface="Arial"/>
              </a:rPr>
              <a:t>Row</a:t>
            </a:r>
            <a:r>
              <a:rPr sz="2200" spc="-390" dirty="0">
                <a:latin typeface="Arial"/>
                <a:cs typeface="Arial"/>
              </a:rPr>
              <a:t> </a:t>
            </a:r>
            <a:r>
              <a:rPr sz="2200" spc="95" dirty="0">
                <a:latin typeface="Arial"/>
                <a:cs typeface="Arial"/>
              </a:rPr>
              <a:t>Reference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0C1DD003-3AC9-49A2-9F53-08AD8852AF74}"/>
              </a:ext>
            </a:extLst>
          </p:cNvPr>
          <p:cNvSpPr txBox="1"/>
          <p:nvPr/>
        </p:nvSpPr>
        <p:spPr>
          <a:xfrm>
            <a:off x="468825" y="1714256"/>
            <a:ext cx="105366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2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Relative </a:t>
            </a:r>
            <a:r>
              <a:rPr lang="en-IN" sz="2200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v/s </a:t>
            </a:r>
            <a:r>
              <a:rPr lang="en-IN" sz="22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Absolute</a:t>
            </a:r>
            <a:r>
              <a:rPr lang="en-IN" sz="2200" b="1" i="1" spc="-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</a:t>
            </a: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lets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enter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two different 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ty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pe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he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me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200" b="1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2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"Relative" </a:t>
            </a:r>
            <a:r>
              <a:rPr lang="en-IN" sz="22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lang="en-IN" sz="2200" b="1" i="1" dirty="0">
                <a:latin typeface="Segoe UI" panose="020B0502040204020203" pitchFamily="34" charset="0"/>
                <a:cs typeface="Segoe UI" panose="020B0502040204020203" pitchFamily="34" charset="0"/>
              </a:rPr>
              <a:t>"Absolute"</a:t>
            </a:r>
            <a:r>
              <a:rPr lang="en-IN" sz="2200" b="1" i="1" spc="-1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references,</a:t>
            </a: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  <a:r>
              <a:rPr lang="en-IN" sz="2200" i="1" spc="40" dirty="0"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 a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4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il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change when copied and</a:t>
            </a:r>
            <a:r>
              <a:rPr lang="en-IN" sz="22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pasted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another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absolute  reference</a:t>
            </a:r>
            <a:r>
              <a:rPr lang="en-IN"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remain  the 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same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immaterial where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it's</a:t>
            </a:r>
            <a:r>
              <a:rPr lang="en-IN"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pasted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1900" dirty="0">
              <a:latin typeface="Arial"/>
              <a:cs typeface="Arial"/>
            </a:endParaRPr>
          </a:p>
          <a:p>
            <a:endParaRPr lang="en-IN" sz="1900" dirty="0"/>
          </a:p>
        </p:txBody>
      </p:sp>
    </p:spTree>
    <p:extLst>
      <p:ext uri="{BB962C8B-B14F-4D97-AF65-F5344CB8AC3E}">
        <p14:creationId xmlns:p14="http://schemas.microsoft.com/office/powerpoint/2010/main" xmlns="" val="3427100691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44640" y="681038"/>
            <a:ext cx="5849938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bject 37">
            <a:extLst>
              <a:ext uri="{FF2B5EF4-FFF2-40B4-BE49-F238E27FC236}">
                <a16:creationId xmlns:a16="http://schemas.microsoft.com/office/drawing/2014/main" xmlns="" id="{380662D7-621C-4416-9025-088F664AF59C}"/>
              </a:ext>
            </a:extLst>
          </p:cNvPr>
          <p:cNvSpPr txBox="1"/>
          <p:nvPr/>
        </p:nvSpPr>
        <p:spPr>
          <a:xfrm>
            <a:off x="4306716" y="5883649"/>
            <a:ext cx="7402051" cy="31495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1299"/>
              </a:lnSpc>
              <a:spcBef>
                <a:spcPts val="110"/>
              </a:spcBef>
            </a:pPr>
            <a:r>
              <a:rPr sz="2000" b="1" i="1" spc="5" dirty="0">
                <a:latin typeface="Calibri"/>
                <a:cs typeface="Calibri"/>
              </a:rPr>
              <a:t>"</a:t>
            </a:r>
            <a:endParaRPr sz="2000" i="1" dirty="0">
              <a:latin typeface="Calibri"/>
              <a:cs typeface="Calibri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xmlns="" id="{039C88A9-75B7-49BF-B632-D2D9F17CF160}"/>
              </a:ext>
            </a:extLst>
          </p:cNvPr>
          <p:cNvGraphicFramePr>
            <a:graphicFrameLocks noGrp="1"/>
          </p:cNvGraphicFramePr>
          <p:nvPr/>
        </p:nvGraphicFramePr>
        <p:xfrm>
          <a:off x="1710528" y="4509125"/>
          <a:ext cx="8168967" cy="191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8967">
                  <a:extLst>
                    <a:ext uri="{9D8B030D-6E8A-4147-A177-3AD203B41FA5}">
                      <a16:colId xmlns:a16="http://schemas.microsoft.com/office/drawing/2014/main" xmlns="" val="1911006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4515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226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3761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2613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200" spc="80" dirty="0">
                          <a:latin typeface="Arial"/>
                          <a:cs typeface="Arial"/>
                        </a:rPr>
                        <a:t>  =A1                           Relative</a:t>
                      </a:r>
                      <a:r>
                        <a:rPr lang="en-IN" sz="22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IN" sz="2200" spc="95" dirty="0">
                          <a:latin typeface="Arial"/>
                          <a:cs typeface="Arial"/>
                        </a:rPr>
                        <a:t>Reference</a:t>
                      </a:r>
                      <a:endParaRPr lang="en-IN" sz="2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8785024"/>
                  </a:ext>
                </a:extLst>
              </a:tr>
            </a:tbl>
          </a:graphicData>
        </a:graphic>
      </p:graphicFrame>
      <p:sp>
        <p:nvSpPr>
          <p:cNvPr id="32" name="object 23">
            <a:extLst>
              <a:ext uri="{FF2B5EF4-FFF2-40B4-BE49-F238E27FC236}">
                <a16:creationId xmlns:a16="http://schemas.microsoft.com/office/drawing/2014/main" xmlns="" id="{3504DB62-0020-4327-BD4E-BC41885CF15E}"/>
              </a:ext>
            </a:extLst>
          </p:cNvPr>
          <p:cNvSpPr txBox="1"/>
          <p:nvPr/>
        </p:nvSpPr>
        <p:spPr>
          <a:xfrm>
            <a:off x="1979513" y="4474958"/>
            <a:ext cx="148399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b="1" spc="16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b="1" spc="114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3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3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b="1" spc="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b="1" spc="1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3" name="object 24">
            <a:extLst>
              <a:ext uri="{FF2B5EF4-FFF2-40B4-BE49-F238E27FC236}">
                <a16:creationId xmlns:a16="http://schemas.microsoft.com/office/drawing/2014/main" xmlns="" id="{A1EA6AD4-7AFC-47FE-9F78-3A75AD013A1D}"/>
              </a:ext>
            </a:extLst>
          </p:cNvPr>
          <p:cNvSpPr txBox="1"/>
          <p:nvPr/>
        </p:nvSpPr>
        <p:spPr>
          <a:xfrm>
            <a:off x="6056460" y="4483705"/>
            <a:ext cx="122047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b="1" spc="3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200" b="1" spc="90" dirty="0">
                <a:solidFill>
                  <a:srgbClr val="FFFFFF"/>
                </a:solidFill>
                <a:latin typeface="Arial"/>
                <a:cs typeface="Arial"/>
              </a:rPr>
              <a:t>ean</a:t>
            </a:r>
            <a:r>
              <a:rPr sz="2200" b="1" spc="-6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b="1" spc="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b="1" spc="135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4" name="object 25">
            <a:extLst>
              <a:ext uri="{FF2B5EF4-FFF2-40B4-BE49-F238E27FC236}">
                <a16:creationId xmlns:a16="http://schemas.microsoft.com/office/drawing/2014/main" xmlns="" id="{CEB3655B-8AF8-4853-9F84-908354B3B5D8}"/>
              </a:ext>
            </a:extLst>
          </p:cNvPr>
          <p:cNvSpPr txBox="1"/>
          <p:nvPr/>
        </p:nvSpPr>
        <p:spPr>
          <a:xfrm>
            <a:off x="2078295" y="4762301"/>
            <a:ext cx="8401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30" dirty="0">
                <a:latin typeface="Arial"/>
                <a:cs typeface="Arial"/>
              </a:rPr>
              <a:t>=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80" dirty="0">
                <a:latin typeface="Arial"/>
                <a:cs typeface="Arial"/>
              </a:rPr>
              <a:t>A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5" name="object 26">
            <a:extLst>
              <a:ext uri="{FF2B5EF4-FFF2-40B4-BE49-F238E27FC236}">
                <a16:creationId xmlns:a16="http://schemas.microsoft.com/office/drawing/2014/main" xmlns="" id="{FEB7321C-44E7-43A0-A870-3D771718C056}"/>
              </a:ext>
            </a:extLst>
          </p:cNvPr>
          <p:cNvSpPr txBox="1"/>
          <p:nvPr/>
        </p:nvSpPr>
        <p:spPr>
          <a:xfrm>
            <a:off x="4866788" y="4878729"/>
            <a:ext cx="359981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95" dirty="0">
                <a:latin typeface="Arial"/>
                <a:cs typeface="Arial"/>
              </a:rPr>
              <a:t>Column Reference</a:t>
            </a:r>
            <a:r>
              <a:rPr sz="2200" spc="-180" dirty="0">
                <a:latin typeface="Arial"/>
                <a:cs typeface="Arial"/>
              </a:rPr>
              <a:t>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6" name="object 27">
            <a:extLst>
              <a:ext uri="{FF2B5EF4-FFF2-40B4-BE49-F238E27FC236}">
                <a16:creationId xmlns:a16="http://schemas.microsoft.com/office/drawing/2014/main" xmlns="" id="{61785D39-0F4A-4274-9475-29041C062FC5}"/>
              </a:ext>
            </a:extLst>
          </p:cNvPr>
          <p:cNvSpPr txBox="1"/>
          <p:nvPr/>
        </p:nvSpPr>
        <p:spPr>
          <a:xfrm>
            <a:off x="2040655" y="5193494"/>
            <a:ext cx="8401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30" dirty="0">
                <a:latin typeface="Arial"/>
                <a:cs typeface="Arial"/>
              </a:rPr>
              <a:t>=</a:t>
            </a:r>
            <a:r>
              <a:rPr sz="2200" spc="180" dirty="0">
                <a:latin typeface="Arial"/>
                <a:cs typeface="Arial"/>
              </a:rPr>
              <a:t>A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7" name="object 28">
            <a:extLst>
              <a:ext uri="{FF2B5EF4-FFF2-40B4-BE49-F238E27FC236}">
                <a16:creationId xmlns:a16="http://schemas.microsoft.com/office/drawing/2014/main" xmlns="" id="{2BE9D99C-01FA-45F3-A484-B37DB9733889}"/>
              </a:ext>
            </a:extLst>
          </p:cNvPr>
          <p:cNvSpPr txBox="1"/>
          <p:nvPr/>
        </p:nvSpPr>
        <p:spPr>
          <a:xfrm>
            <a:off x="4888597" y="5240679"/>
            <a:ext cx="319405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75" dirty="0">
                <a:latin typeface="Arial"/>
                <a:cs typeface="Arial"/>
              </a:rPr>
              <a:t>Row </a:t>
            </a:r>
            <a:r>
              <a:rPr sz="2200" spc="95" dirty="0">
                <a:latin typeface="Arial"/>
                <a:cs typeface="Arial"/>
              </a:rPr>
              <a:t>Reference</a:t>
            </a:r>
            <a:r>
              <a:rPr sz="2200" spc="-220" dirty="0">
                <a:latin typeface="Arial"/>
                <a:cs typeface="Arial"/>
              </a:rPr>
              <a:t>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8" name="object 29">
            <a:extLst>
              <a:ext uri="{FF2B5EF4-FFF2-40B4-BE49-F238E27FC236}">
                <a16:creationId xmlns:a16="http://schemas.microsoft.com/office/drawing/2014/main" xmlns="" id="{B942DF2F-D109-4553-8ED0-80924E1BB43F}"/>
              </a:ext>
            </a:extLst>
          </p:cNvPr>
          <p:cNvSpPr txBox="1"/>
          <p:nvPr/>
        </p:nvSpPr>
        <p:spPr>
          <a:xfrm>
            <a:off x="2041105" y="5546124"/>
            <a:ext cx="10928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150" dirty="0">
                <a:latin typeface="Arial"/>
                <a:cs typeface="Arial"/>
              </a:rPr>
              <a:t>=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60" dirty="0">
                <a:latin typeface="Arial"/>
                <a:cs typeface="Arial"/>
              </a:rPr>
              <a:t>A</a:t>
            </a:r>
            <a:r>
              <a:rPr sz="3200" b="1" u="heavy" spc="2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$</a:t>
            </a:r>
            <a:r>
              <a:rPr sz="2200" spc="120" dirty="0">
                <a:latin typeface="Arial"/>
                <a:cs typeface="Arial"/>
              </a:rPr>
              <a:t>1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39" name="object 30">
            <a:extLst>
              <a:ext uri="{FF2B5EF4-FFF2-40B4-BE49-F238E27FC236}">
                <a16:creationId xmlns:a16="http://schemas.microsoft.com/office/drawing/2014/main" xmlns="" id="{CB57FD9D-3DA7-4D56-A54C-57A892355799}"/>
              </a:ext>
            </a:extLst>
          </p:cNvPr>
          <p:cNvSpPr txBox="1"/>
          <p:nvPr/>
        </p:nvSpPr>
        <p:spPr>
          <a:xfrm>
            <a:off x="4891288" y="5622324"/>
            <a:ext cx="459359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spc="95" dirty="0">
                <a:latin typeface="Arial"/>
                <a:cs typeface="Arial"/>
              </a:rPr>
              <a:t>Column </a:t>
            </a:r>
            <a:r>
              <a:rPr sz="2200" spc="145" dirty="0">
                <a:latin typeface="Arial"/>
                <a:cs typeface="Arial"/>
              </a:rPr>
              <a:t>&amp; </a:t>
            </a:r>
            <a:r>
              <a:rPr sz="2200" spc="180" dirty="0">
                <a:latin typeface="Arial"/>
                <a:cs typeface="Arial"/>
              </a:rPr>
              <a:t>Row</a:t>
            </a:r>
            <a:r>
              <a:rPr sz="2200" spc="-390" dirty="0">
                <a:latin typeface="Arial"/>
                <a:cs typeface="Arial"/>
              </a:rPr>
              <a:t> </a:t>
            </a:r>
            <a:r>
              <a:rPr sz="2200" spc="95" dirty="0">
                <a:latin typeface="Arial"/>
                <a:cs typeface="Arial"/>
              </a:rPr>
              <a:t>Reference </a:t>
            </a:r>
            <a:r>
              <a:rPr sz="2200" spc="100" dirty="0">
                <a:latin typeface="Arial"/>
                <a:cs typeface="Arial"/>
              </a:rPr>
              <a:t>Locked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0C1DD003-3AC9-49A2-9F53-08AD8852AF74}"/>
              </a:ext>
            </a:extLst>
          </p:cNvPr>
          <p:cNvSpPr txBox="1"/>
          <p:nvPr/>
        </p:nvSpPr>
        <p:spPr>
          <a:xfrm>
            <a:off x="468825" y="1714256"/>
            <a:ext cx="10884977" cy="293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>
              <a:lnSpc>
                <a:spcPct val="101699"/>
              </a:lnSpc>
              <a:buFont typeface="Wingdings" panose="05000000000000000000" pitchFamily="2" charset="2"/>
              <a:buChar char="Ø"/>
            </a:pPr>
            <a:r>
              <a:rPr lang="en-IN" sz="2400" i="1" spc="5" dirty="0">
                <a:latin typeface="Arial"/>
                <a:cs typeface="Arial"/>
              </a:rPr>
              <a:t>Select </a:t>
            </a:r>
            <a:r>
              <a:rPr lang="en-IN" sz="2400" i="1" dirty="0">
                <a:latin typeface="Arial"/>
                <a:cs typeface="Arial"/>
              </a:rPr>
              <a:t>entire </a:t>
            </a:r>
            <a:r>
              <a:rPr lang="en-IN" sz="2400" i="1" spc="5" dirty="0">
                <a:latin typeface="Arial"/>
                <a:cs typeface="Arial"/>
              </a:rPr>
              <a:t>reference </a:t>
            </a:r>
            <a:r>
              <a:rPr lang="en-IN" sz="2400" i="1" dirty="0">
                <a:latin typeface="Arial"/>
                <a:cs typeface="Arial"/>
              </a:rPr>
              <a:t>you </a:t>
            </a:r>
            <a:r>
              <a:rPr lang="en-IN" sz="2400" i="1" spc="5" dirty="0">
                <a:latin typeface="Arial"/>
                <a:cs typeface="Arial"/>
              </a:rPr>
              <a:t>want to change and </a:t>
            </a:r>
            <a:r>
              <a:rPr lang="en-IN" sz="2400" i="1" dirty="0">
                <a:latin typeface="Arial"/>
                <a:cs typeface="Arial"/>
              </a:rPr>
              <a:t>hit </a:t>
            </a:r>
            <a:r>
              <a:rPr lang="en-IN" sz="2400" i="1" spc="5" dirty="0">
                <a:latin typeface="Arial"/>
                <a:cs typeface="Arial"/>
              </a:rPr>
              <a:t>F4, </a:t>
            </a:r>
            <a:r>
              <a:rPr lang="en-IN" sz="2400" i="1" spc="10" dirty="0">
                <a:latin typeface="Arial"/>
                <a:cs typeface="Arial"/>
              </a:rPr>
              <a:t>excel </a:t>
            </a:r>
            <a:r>
              <a:rPr lang="en-IN" sz="2400" i="1" dirty="0">
                <a:latin typeface="Arial"/>
                <a:cs typeface="Arial"/>
              </a:rPr>
              <a:t>will keep </a:t>
            </a:r>
            <a:r>
              <a:rPr lang="en-IN" sz="2400" i="1" spc="5" dirty="0">
                <a:latin typeface="Arial"/>
                <a:cs typeface="Arial"/>
              </a:rPr>
              <a:t>changing the </a:t>
            </a:r>
            <a:r>
              <a:rPr lang="en-IN" sz="2400" i="1" dirty="0">
                <a:latin typeface="Arial"/>
                <a:cs typeface="Arial"/>
              </a:rPr>
              <a:t>type </a:t>
            </a:r>
            <a:r>
              <a:rPr lang="en-IN" sz="2400" i="1" spc="5" dirty="0">
                <a:latin typeface="Arial"/>
                <a:cs typeface="Arial"/>
              </a:rPr>
              <a:t>of </a:t>
            </a:r>
            <a:r>
              <a:rPr lang="en-IN" sz="2400" i="1" dirty="0">
                <a:latin typeface="Arial"/>
                <a:cs typeface="Arial"/>
              </a:rPr>
              <a:t>reference  </a:t>
            </a:r>
            <a:r>
              <a:rPr lang="en-IN" sz="2400" i="1" spc="5" dirty="0">
                <a:latin typeface="Arial"/>
                <a:cs typeface="Arial"/>
              </a:rPr>
              <a:t>Relative </a:t>
            </a:r>
            <a:r>
              <a:rPr lang="en-IN" sz="2400" i="1" spc="2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400" i="1" spc="20" dirty="0">
                <a:latin typeface="Times New Roman"/>
                <a:cs typeface="Times New Roman"/>
              </a:rPr>
              <a:t> </a:t>
            </a:r>
            <a:r>
              <a:rPr lang="en-IN" sz="2400" i="1" spc="5" dirty="0">
                <a:latin typeface="Arial"/>
                <a:cs typeface="Arial"/>
              </a:rPr>
              <a:t>Absolute </a:t>
            </a:r>
            <a:r>
              <a:rPr lang="en-IN" sz="2400" i="1" spc="2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400" i="1" spc="20" dirty="0">
                <a:latin typeface="Times New Roman"/>
                <a:cs typeface="Times New Roman"/>
              </a:rPr>
              <a:t> </a:t>
            </a:r>
            <a:r>
              <a:rPr lang="en-IN" sz="2400" i="1" spc="10" dirty="0">
                <a:latin typeface="Arial"/>
                <a:cs typeface="Arial"/>
              </a:rPr>
              <a:t>Column </a:t>
            </a:r>
            <a:r>
              <a:rPr lang="en-IN" sz="2400" i="1" spc="5" dirty="0">
                <a:latin typeface="Arial"/>
                <a:cs typeface="Arial"/>
              </a:rPr>
              <a:t>Relative, </a:t>
            </a:r>
            <a:r>
              <a:rPr lang="en-IN" sz="2400" i="1" spc="10" dirty="0">
                <a:latin typeface="Arial"/>
                <a:cs typeface="Arial"/>
              </a:rPr>
              <a:t>Row </a:t>
            </a:r>
            <a:r>
              <a:rPr lang="en-IN" sz="2400" i="1" spc="5" dirty="0">
                <a:latin typeface="Arial"/>
                <a:cs typeface="Arial"/>
              </a:rPr>
              <a:t>Absolute </a:t>
            </a:r>
            <a:r>
              <a:rPr lang="en-IN" sz="2400" i="1" spc="20" dirty="0">
                <a:latin typeface="Wingdings"/>
                <a:cs typeface="Segoe UI" panose="020B0502040204020203" pitchFamily="34" charset="0"/>
              </a:rPr>
              <a:t></a:t>
            </a:r>
            <a:r>
              <a:rPr lang="en-IN" sz="2400" i="1" spc="20" dirty="0">
                <a:latin typeface="Times New Roman"/>
                <a:cs typeface="Times New Roman"/>
              </a:rPr>
              <a:t> </a:t>
            </a:r>
            <a:r>
              <a:rPr lang="en-IN" sz="2400" i="1" spc="10" dirty="0">
                <a:latin typeface="Arial"/>
                <a:cs typeface="Arial"/>
              </a:rPr>
              <a:t>Column </a:t>
            </a:r>
            <a:r>
              <a:rPr lang="en-IN" sz="2400" i="1" spc="5" dirty="0">
                <a:latin typeface="Arial"/>
                <a:cs typeface="Arial"/>
              </a:rPr>
              <a:t>Absolute, </a:t>
            </a:r>
            <a:r>
              <a:rPr lang="en-IN" sz="2400" i="1" spc="10" dirty="0">
                <a:latin typeface="Arial"/>
                <a:cs typeface="Arial"/>
              </a:rPr>
              <a:t>Row</a:t>
            </a:r>
            <a:r>
              <a:rPr lang="en-IN" sz="2400" i="1" spc="15" dirty="0">
                <a:latin typeface="Arial"/>
                <a:cs typeface="Arial"/>
              </a:rPr>
              <a:t> </a:t>
            </a:r>
            <a:r>
              <a:rPr lang="en-IN" sz="2400" i="1" spc="5" dirty="0">
                <a:latin typeface="Arial"/>
                <a:cs typeface="Arial"/>
              </a:rPr>
              <a:t>Relative</a:t>
            </a:r>
          </a:p>
          <a:p>
            <a:pPr marL="12700" marR="5080">
              <a:lnSpc>
                <a:spcPct val="101699"/>
              </a:lnSpc>
            </a:pPr>
            <a:endParaRPr lang="en-IN" sz="2400" i="1" spc="5" dirty="0">
              <a:latin typeface="Arial"/>
              <a:cs typeface="Arial"/>
            </a:endParaRPr>
          </a:p>
          <a:p>
            <a:pPr marL="355600" marR="5080" indent="-342900">
              <a:lnSpc>
                <a:spcPct val="101699"/>
              </a:lnSpc>
              <a:buFont typeface="Wingdings" panose="05000000000000000000" pitchFamily="2" charset="2"/>
              <a:buChar char="Ø"/>
            </a:pPr>
            <a:r>
              <a:rPr lang="en-IN" sz="2400" b="1" i="1" spc="20" dirty="0">
                <a:cs typeface="Calibri"/>
              </a:rPr>
              <a:t>A </a:t>
            </a:r>
            <a:r>
              <a:rPr lang="en-IN" sz="2400" b="1" i="1" spc="5" dirty="0">
                <a:cs typeface="Calibri"/>
              </a:rPr>
              <a:t>dollar </a:t>
            </a:r>
            <a:r>
              <a:rPr lang="en-IN" sz="2400" b="1" i="1" spc="10" dirty="0">
                <a:cs typeface="Calibri"/>
              </a:rPr>
              <a:t>"$" </a:t>
            </a:r>
            <a:r>
              <a:rPr lang="en-IN" sz="2400" b="1" i="1" spc="5" dirty="0">
                <a:cs typeface="Calibri"/>
              </a:rPr>
              <a:t>sign</a:t>
            </a:r>
            <a:r>
              <a:rPr lang="en-IN" sz="2400" b="1" i="1" spc="360" dirty="0">
                <a:cs typeface="Calibri"/>
              </a:rPr>
              <a:t> </a:t>
            </a:r>
            <a:r>
              <a:rPr lang="en-IN" sz="2400" b="1" i="1" dirty="0">
                <a:cs typeface="Calibri"/>
              </a:rPr>
              <a:t>converts </a:t>
            </a:r>
            <a:r>
              <a:rPr lang="en-IN" sz="2400" b="1" i="1" spc="15" dirty="0">
                <a:cs typeface="Calibri"/>
              </a:rPr>
              <a:t>a  </a:t>
            </a:r>
            <a:r>
              <a:rPr lang="en-IN" sz="2400" b="1" i="1" dirty="0">
                <a:cs typeface="Calibri"/>
              </a:rPr>
              <a:t>reference from "Relative" to  </a:t>
            </a:r>
            <a:r>
              <a:rPr lang="en-IN" sz="2400" b="1" i="1" spc="5" dirty="0">
                <a:cs typeface="Calibri"/>
              </a:rPr>
              <a:t>"Absolute"</a:t>
            </a:r>
            <a:endParaRPr lang="en-IN" sz="2400" i="1" dirty="0">
              <a:cs typeface="Calibri"/>
            </a:endParaRPr>
          </a:p>
          <a:p>
            <a:pPr marL="12700" marR="5080">
              <a:lnSpc>
                <a:spcPct val="101699"/>
              </a:lnSpc>
            </a:pPr>
            <a:endParaRPr lang="en-IN" sz="2400" i="1" dirty="0">
              <a:latin typeface="Arial"/>
              <a:cs typeface="Arial"/>
            </a:endParaRPr>
          </a:p>
          <a:p>
            <a:endParaRPr lang="en-IN" sz="1900" dirty="0">
              <a:latin typeface="Arial"/>
              <a:cs typeface="Arial"/>
            </a:endParaRPr>
          </a:p>
          <a:p>
            <a:endParaRPr lang="en-IN" sz="1900" dirty="0"/>
          </a:p>
        </p:txBody>
      </p:sp>
    </p:spTree>
    <p:extLst>
      <p:ext uri="{BB962C8B-B14F-4D97-AF65-F5344CB8AC3E}">
        <p14:creationId xmlns:p14="http://schemas.microsoft.com/office/powerpoint/2010/main" xmlns="" val="3511521427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460375" y="617451"/>
            <a:ext cx="634279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A0E87E8-4408-470A-A85F-BC5389A6B16D}"/>
              </a:ext>
            </a:extLst>
          </p:cNvPr>
          <p:cNvSpPr txBox="1"/>
          <p:nvPr/>
        </p:nvSpPr>
        <p:spPr>
          <a:xfrm>
            <a:off x="460375" y="1295900"/>
            <a:ext cx="3979231" cy="47575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lang="en-IN"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Drag &amp; Drop</a:t>
            </a:r>
            <a:r>
              <a:rPr lang="en-IN" sz="22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References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000"/>
              </a:lnSpc>
            </a:pPr>
            <a:r>
              <a:rPr lang="en-IN"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200" i="1" spc="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change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cell,  either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reference, click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that you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need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refer to 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7620" algn="just">
              <a:lnSpc>
                <a:spcPct val="101499"/>
              </a:lnSpc>
              <a:spcBef>
                <a:spcPts val="5"/>
              </a:spcBef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inside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formula 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bar,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drag the reference cell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from  current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required</a:t>
            </a:r>
            <a:r>
              <a:rPr lang="en-IN" sz="22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one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03FD0FB9-ED75-4106-9D05-680D53736CD7}"/>
              </a:ext>
            </a:extLst>
          </p:cNvPr>
          <p:cNvSpPr/>
          <p:nvPr/>
        </p:nvSpPr>
        <p:spPr>
          <a:xfrm>
            <a:off x="5117690" y="2313645"/>
            <a:ext cx="6879747" cy="190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934780060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290770" y="681038"/>
            <a:ext cx="634279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Formulas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1C6A020-6E01-420E-9571-8DF53BC91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033" y="1592827"/>
            <a:ext cx="7856896" cy="3566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95801D3-23DB-41EB-8171-4D1BAB2AC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156" y="5159282"/>
            <a:ext cx="7003333" cy="1226770"/>
          </a:xfrm>
          <a:prstGeom prst="rect">
            <a:avLst/>
          </a:prstGeom>
        </p:spPr>
      </p:pic>
      <p:sp>
        <p:nvSpPr>
          <p:cNvPr id="9" name="object 10">
            <a:extLst>
              <a:ext uri="{FF2B5EF4-FFF2-40B4-BE49-F238E27FC236}">
                <a16:creationId xmlns:a16="http://schemas.microsoft.com/office/drawing/2014/main" xmlns="" id="{9D07F0F3-3B98-49AC-9DF8-E271EEC209DB}"/>
              </a:ext>
            </a:extLst>
          </p:cNvPr>
          <p:cNvSpPr txBox="1"/>
          <p:nvPr/>
        </p:nvSpPr>
        <p:spPr>
          <a:xfrm>
            <a:off x="307975" y="1804422"/>
            <a:ext cx="3914058" cy="187487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065">
              <a:spcBef>
                <a:spcPts val="120"/>
              </a:spcBef>
              <a:tabLst>
                <a:tab pos="314325" algn="l"/>
                <a:tab pos="314960" algn="l"/>
              </a:tabLst>
            </a:pP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Referencing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0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endParaRPr lang="en-IN" sz="2000" i="1" spc="2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sz="20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sz="20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ct val="99900"/>
              </a:lnSpc>
              <a:spcBef>
                <a:spcPts val="3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  </a:t>
            </a:r>
            <a:r>
              <a:rPr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(=[WorkbookName]SheetName!CellAd  dress)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46">
            <a:extLst>
              <a:ext uri="{FF2B5EF4-FFF2-40B4-BE49-F238E27FC236}">
                <a16:creationId xmlns:a16="http://schemas.microsoft.com/office/drawing/2014/main" xmlns="" id="{E9E9C4B8-28B5-4579-832F-F0833E68FD45}"/>
              </a:ext>
            </a:extLst>
          </p:cNvPr>
          <p:cNvSpPr txBox="1"/>
          <p:nvPr/>
        </p:nvSpPr>
        <p:spPr>
          <a:xfrm>
            <a:off x="251269" y="3997076"/>
            <a:ext cx="4027470" cy="2535822"/>
          </a:xfrm>
          <a:prstGeom prst="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02299"/>
              </a:lnSpc>
              <a:spcBef>
                <a:spcPts val="90"/>
              </a:spcBef>
            </a:pPr>
            <a:r>
              <a:rPr i="1" spc="-6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that refer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worksheet,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point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rather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than enter their  references</a:t>
            </a:r>
            <a:r>
              <a:rPr i="1" spc="3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-5" dirty="0">
                <a:latin typeface="Segoe UI" panose="020B0502040204020203" pitchFamily="34" charset="0"/>
                <a:cs typeface="Segoe UI" panose="020B0502040204020203" pitchFamily="34" charset="0"/>
              </a:rPr>
              <a:t>manually.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takes 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care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i="1" spc="3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details  regarding 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workbook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worksheet references.  The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you’re referencing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 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must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be open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you’re 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going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i="1" dirty="0">
                <a:latin typeface="Segoe UI" panose="020B0502040204020203" pitchFamily="34" charset="0"/>
                <a:cs typeface="Segoe UI" panose="020B0502040204020203" pitchFamily="34" charset="0"/>
              </a:rPr>
              <a:t>pointing</a:t>
            </a:r>
            <a:r>
              <a:rPr i="1" spc="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method.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5753767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2093</TotalTime>
  <Words>916</Words>
  <Application>Microsoft Office PowerPoint</Application>
  <PresentationFormat>Custom</PresentationFormat>
  <Paragraphs>227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IAQS PPT- Zil_ Final</vt:lpstr>
      <vt:lpstr>Slide 1</vt:lpstr>
      <vt:lpstr>Working with Formulas </vt:lpstr>
      <vt:lpstr>Working with Formulas </vt:lpstr>
      <vt:lpstr>Working with Formulas </vt:lpstr>
      <vt:lpstr>Working with Formulas </vt:lpstr>
      <vt:lpstr>Working with Formulas </vt:lpstr>
      <vt:lpstr>Working with Formulas </vt:lpstr>
      <vt:lpstr>Working with Formulas </vt:lpstr>
      <vt:lpstr>Working with Formulas </vt:lpstr>
      <vt:lpstr>Text Function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  <vt:lpstr>Text Functions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139</cp:revision>
  <dcterms:created xsi:type="dcterms:W3CDTF">2019-12-10T16:16:08Z</dcterms:created>
  <dcterms:modified xsi:type="dcterms:W3CDTF">2022-08-23T10:43:28Z</dcterms:modified>
</cp:coreProperties>
</file>